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57" r:id="rId4"/>
    <p:sldId id="260" r:id="rId5"/>
    <p:sldId id="261" r:id="rId6"/>
    <p:sldId id="266" r:id="rId7"/>
    <p:sldId id="269" r:id="rId8"/>
    <p:sldId id="270" r:id="rId9"/>
    <p:sldId id="271" r:id="rId10"/>
    <p:sldId id="272" r:id="rId11"/>
    <p:sldId id="263" r:id="rId12"/>
    <p:sldId id="264" r:id="rId13"/>
    <p:sldId id="265" r:id="rId14"/>
    <p:sldId id="267" r:id="rId15"/>
    <p:sldId id="262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A70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B86CB-738B-490E-B0F2-4F885541B4CE}" type="datetimeFigureOut">
              <a:rPr lang="de-DE" smtClean="0"/>
              <a:pPr/>
              <a:t>03.07.2012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FF466-4B87-4E18-A236-259ED886395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FCFA0-2F69-4192-9470-AF8D825D1BBB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6AE885-00FE-4AEA-9D0C-5AEF572ED5D8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264D4-B431-4202-B340-441ECC68D737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765F1-44E7-4660-8266-590147EE4456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F9F-66DB-4518-B5C3-352BB2ACF118}" type="datetimeFigureOut">
              <a:rPr lang="de-DE" smtClean="0"/>
              <a:pPr/>
              <a:t>03.07.2012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46E3-EEB8-452C-9147-085A953CB3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F9F-66DB-4518-B5C3-352BB2ACF118}" type="datetimeFigureOut">
              <a:rPr lang="de-DE" smtClean="0"/>
              <a:pPr/>
              <a:t>03.07.2012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46E3-EEB8-452C-9147-085A953CB3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F9F-66DB-4518-B5C3-352BB2ACF118}" type="datetimeFigureOut">
              <a:rPr lang="de-DE" smtClean="0"/>
              <a:pPr/>
              <a:t>03.07.2012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46E3-EEB8-452C-9147-085A953CB3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F9F-66DB-4518-B5C3-352BB2ACF118}" type="datetimeFigureOut">
              <a:rPr lang="en-GB" noProof="0" smtClean="0"/>
              <a:pPr/>
              <a:t>03/07/2012</a:t>
            </a:fld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46E3-EEB8-452C-9147-085A953CB35F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F9F-66DB-4518-B5C3-352BB2ACF118}" type="datetimeFigureOut">
              <a:rPr lang="de-DE" smtClean="0"/>
              <a:pPr/>
              <a:t>03.07.2012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46E3-EEB8-452C-9147-085A953CB3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F9F-66DB-4518-B5C3-352BB2ACF118}" type="datetimeFigureOut">
              <a:rPr lang="de-DE" smtClean="0"/>
              <a:pPr/>
              <a:t>03.07.2012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46E3-EEB8-452C-9147-085A953CB3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F9F-66DB-4518-B5C3-352BB2ACF118}" type="datetimeFigureOut">
              <a:rPr lang="de-DE" smtClean="0"/>
              <a:pPr/>
              <a:t>03.07.2012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46E3-EEB8-452C-9147-085A953CB3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F9F-66DB-4518-B5C3-352BB2ACF118}" type="datetimeFigureOut">
              <a:rPr lang="de-DE" smtClean="0"/>
              <a:pPr/>
              <a:t>03.07.2012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46E3-EEB8-452C-9147-085A953CB3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F9F-66DB-4518-B5C3-352BB2ACF118}" type="datetimeFigureOut">
              <a:rPr lang="de-DE" smtClean="0"/>
              <a:pPr/>
              <a:t>03.07.2012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46E3-EEB8-452C-9147-085A953CB3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F9F-66DB-4518-B5C3-352BB2ACF118}" type="datetimeFigureOut">
              <a:rPr lang="de-DE" smtClean="0"/>
              <a:pPr/>
              <a:t>03.07.2012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46E3-EEB8-452C-9147-085A953CB3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F9F-66DB-4518-B5C3-352BB2ACF118}" type="datetimeFigureOut">
              <a:rPr lang="de-DE" smtClean="0"/>
              <a:pPr/>
              <a:t>03.07.2012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46E3-EEB8-452C-9147-085A953CB3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34F9F-66DB-4518-B5C3-352BB2ACF118}" type="datetimeFigureOut">
              <a:rPr lang="de-DE" smtClean="0"/>
              <a:pPr/>
              <a:t>03.07.2012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6356350"/>
            <a:ext cx="388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D46E3-EEB8-452C-9147-085A953CB35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3313" name="Picture 1" descr="NDACC_Logo_C10_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06878"/>
            <a:ext cx="1152128" cy="85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logo_nors_1ckopie"/>
          <p:cNvPicPr>
            <a:picLocks noChangeAspect="1" noChangeArrowheads="1"/>
          </p:cNvPicPr>
          <p:nvPr userDrawn="1"/>
        </p:nvPicPr>
        <p:blipFill>
          <a:blip r:embed="rId14" cstate="print"/>
          <a:srcRect b="16777"/>
          <a:stretch>
            <a:fillRect/>
          </a:stretch>
        </p:blipFill>
        <p:spPr bwMode="auto">
          <a:xfrm>
            <a:off x="7308304" y="6061535"/>
            <a:ext cx="1835696" cy="81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 userDrawn="1"/>
        </p:nvSpPr>
        <p:spPr>
          <a:xfrm>
            <a:off x="2267744" y="63813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algn="ctr" defTabSz="914400" rtl="0" eaLnBrk="1" latinLnBrk="0" hangingPunct="1"/>
            <a:r>
              <a:rPr lang="de-DE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IUP Heidelberg – NDACC/NORS Meeting – </a:t>
            </a:r>
            <a:r>
              <a:rPr lang="de-DE" sz="1200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July</a:t>
            </a:r>
            <a:r>
              <a:rPr lang="de-DE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3-4 2012</a:t>
            </a:r>
            <a:endParaRPr lang="de-DE" sz="12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ufriess\Documents\IUP Vorlagen\LogoIUP.wmf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1"/>
            <a:ext cx="526704" cy="548679"/>
          </a:xfrm>
          <a:prstGeom prst="rect">
            <a:avLst/>
          </a:prstGeom>
          <a:noFill/>
        </p:spPr>
      </p:pic>
      <p:pic>
        <p:nvPicPr>
          <p:cNvPr id="11" name="Picture 3" descr="C:\Users\ufriess\Documents\IUP Vorlagen\unilogo.gif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14808" y="0"/>
            <a:ext cx="629192" cy="6206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IUP Heidelberg</a:t>
            </a:r>
            <a:br>
              <a:rPr lang="de-DE" dirty="0" smtClean="0"/>
            </a:br>
            <a:r>
              <a:rPr lang="de-DE" dirty="0" smtClean="0"/>
              <a:t>Status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Ground-Based</a:t>
            </a:r>
            <a:r>
              <a:rPr lang="de-DE" smtClean="0"/>
              <a:t> Network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sz="2000" dirty="0" smtClean="0"/>
              <a:t>Udo Frieß</a:t>
            </a:r>
          </a:p>
          <a:p>
            <a:r>
              <a:rPr lang="de-DE" sz="2000" dirty="0" smtClean="0"/>
              <a:t>Institute </a:t>
            </a:r>
            <a:r>
              <a:rPr lang="de-DE" sz="2000" dirty="0" err="1" smtClean="0"/>
              <a:t>of</a:t>
            </a:r>
            <a:r>
              <a:rPr lang="de-DE" sz="2000" dirty="0" smtClean="0"/>
              <a:t> Environmental </a:t>
            </a:r>
            <a:r>
              <a:rPr lang="de-DE" sz="2000" dirty="0" err="1" smtClean="0"/>
              <a:t>Physics</a:t>
            </a:r>
            <a:endParaRPr lang="de-DE" sz="2000" dirty="0" smtClean="0"/>
          </a:p>
          <a:p>
            <a:r>
              <a:rPr lang="de-DE" sz="2000" dirty="0" smtClean="0"/>
              <a:t>University </a:t>
            </a:r>
            <a:r>
              <a:rPr lang="de-DE" sz="2000" dirty="0" err="1" smtClean="0"/>
              <a:t>of</a:t>
            </a:r>
            <a:r>
              <a:rPr lang="de-DE" sz="2000" dirty="0" smtClean="0"/>
              <a:t> Heidelberg</a:t>
            </a:r>
          </a:p>
          <a:p>
            <a:r>
              <a:rPr lang="de-DE" sz="2000" dirty="0" smtClean="0"/>
              <a:t>Germany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2800"/>
              <a:t>Comparison of BrO </a:t>
            </a:r>
            <a:br>
              <a:rPr lang="de-DE" sz="2800"/>
            </a:br>
            <a:r>
              <a:rPr lang="de-DE" sz="2800"/>
              <a:t>measured by LP-DOAS and CIMS</a:t>
            </a:r>
            <a:br>
              <a:rPr lang="de-DE" sz="2800"/>
            </a:br>
            <a:r>
              <a:rPr lang="de-DE" sz="1400"/>
              <a:t>(Chemical Ionisation Mass Spectrometry)</a:t>
            </a:r>
          </a:p>
        </p:txBody>
      </p:sp>
      <p:pic>
        <p:nvPicPr>
          <p:cNvPr id="38400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322388"/>
            <a:ext cx="605155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4003" name="Rectangle 6"/>
          <p:cNvSpPr>
            <a:spLocks noChangeArrowheads="1"/>
          </p:cNvSpPr>
          <p:nvPr/>
        </p:nvSpPr>
        <p:spPr bwMode="auto">
          <a:xfrm>
            <a:off x="1195388" y="5584825"/>
            <a:ext cx="6689725" cy="638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900" b="0"/>
              <a:t>Liao, J.; Huey, L. G.; Neuman, J. A.; Tanner, D. J.; Sihler, H.; Frieß, U.; Platt, U.; Flocke, F. M.; Orlando, J. J.; Shepson, P. B.; Beine, H. J.; Weinheimer, A.; Sjostedt, S. J.; Nowak, J. B. &amp; Knapp, D.:</a:t>
            </a:r>
            <a:br>
              <a:rPr lang="en-GB" sz="900" b="0"/>
            </a:br>
            <a:r>
              <a:rPr lang="en-GB" sz="900" b="0"/>
              <a:t>A comparison of Arctic BrO measurements by a chemical ionization mass spectrometer (CIMS) and a long path differential optical absorption spectrometer (LP-DOAS), </a:t>
            </a:r>
            <a:r>
              <a:rPr lang="en-GB" sz="900" b="0" i="1"/>
              <a:t>submitted to J. Geophys. Res.</a:t>
            </a:r>
            <a:r>
              <a:rPr lang="en-GB" sz="900" b="0"/>
              <a:t>, </a:t>
            </a:r>
            <a:r>
              <a:rPr lang="en-GB" sz="900"/>
              <a:t>2010</a:t>
            </a:r>
            <a:r>
              <a:rPr lang="en-GB" sz="900" b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>
            <a:normAutofit/>
          </a:bodyPr>
          <a:lstStyle/>
          <a:p>
            <a:r>
              <a:rPr lang="de-DE" sz="2800" dirty="0" err="1" smtClean="0"/>
              <a:t>Hohenpeißenberg</a:t>
            </a:r>
            <a:r>
              <a:rPr lang="de-DE" sz="2800" dirty="0" smtClean="0"/>
              <a:t>, Germany</a:t>
            </a:r>
            <a:endParaRPr lang="en-US" sz="1800" dirty="0"/>
          </a:p>
        </p:txBody>
      </p:sp>
      <p:pic>
        <p:nvPicPr>
          <p:cNvPr id="2560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77412"/>
            <a:ext cx="7359837" cy="521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Textfeld 44"/>
          <p:cNvSpPr txBox="1"/>
          <p:nvPr/>
        </p:nvSpPr>
        <p:spPr>
          <a:xfrm>
            <a:off x="4572000" y="3861048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-10°</a:t>
            </a:r>
            <a:endParaRPr lang="de-DE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8" name="Gerade Verbindung mit Pfeil 47"/>
          <p:cNvCxnSpPr/>
          <p:nvPr/>
        </p:nvCxnSpPr>
        <p:spPr>
          <a:xfrm rot="5400000">
            <a:off x="1943708" y="3969060"/>
            <a:ext cx="936104" cy="1588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1619672" y="378904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m</a:t>
            </a:r>
            <a:endParaRPr lang="de-DE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Freihandform 52"/>
          <p:cNvSpPr/>
          <p:nvPr/>
        </p:nvSpPr>
        <p:spPr>
          <a:xfrm>
            <a:off x="2483768" y="3541537"/>
            <a:ext cx="4032568" cy="98663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9938 w 10000"/>
              <a:gd name="connsiteY3" fmla="*/ 9896 h 10000"/>
              <a:gd name="connsiteX4" fmla="*/ 0 w 10000"/>
              <a:gd name="connsiteY4" fmla="*/ 10000 h 10000"/>
              <a:gd name="connsiteX5" fmla="*/ 0 w 10000"/>
              <a:gd name="connsiteY5" fmla="*/ 0 h 10000"/>
              <a:gd name="connsiteX0" fmla="*/ 0 w 10000"/>
              <a:gd name="connsiteY0" fmla="*/ 0 h 10035"/>
              <a:gd name="connsiteX1" fmla="*/ 10000 w 10000"/>
              <a:gd name="connsiteY1" fmla="*/ 0 h 10035"/>
              <a:gd name="connsiteX2" fmla="*/ 10000 w 10000"/>
              <a:gd name="connsiteY2" fmla="*/ 10000 h 10035"/>
              <a:gd name="connsiteX3" fmla="*/ 6223 w 10000"/>
              <a:gd name="connsiteY3" fmla="*/ 10000 h 10035"/>
              <a:gd name="connsiteX4" fmla="*/ 0 w 10000"/>
              <a:gd name="connsiteY4" fmla="*/ 10000 h 10035"/>
              <a:gd name="connsiteX5" fmla="*/ 0 w 10000"/>
              <a:gd name="connsiteY5" fmla="*/ 0 h 10035"/>
              <a:gd name="connsiteX0" fmla="*/ 0 w 11600"/>
              <a:gd name="connsiteY0" fmla="*/ 224 h 10259"/>
              <a:gd name="connsiteX1" fmla="*/ 10000 w 11600"/>
              <a:gd name="connsiteY1" fmla="*/ 224 h 10259"/>
              <a:gd name="connsiteX2" fmla="*/ 9601 w 11600"/>
              <a:gd name="connsiteY2" fmla="*/ 1565 h 10259"/>
              <a:gd name="connsiteX3" fmla="*/ 6223 w 11600"/>
              <a:gd name="connsiteY3" fmla="*/ 10224 h 10259"/>
              <a:gd name="connsiteX4" fmla="*/ 0 w 11600"/>
              <a:gd name="connsiteY4" fmla="*/ 10224 h 10259"/>
              <a:gd name="connsiteX5" fmla="*/ 0 w 11600"/>
              <a:gd name="connsiteY5" fmla="*/ 224 h 10259"/>
              <a:gd name="connsiteX0" fmla="*/ 0 w 11511"/>
              <a:gd name="connsiteY0" fmla="*/ 335 h 10370"/>
              <a:gd name="connsiteX1" fmla="*/ 10000 w 11511"/>
              <a:gd name="connsiteY1" fmla="*/ 335 h 10370"/>
              <a:gd name="connsiteX2" fmla="*/ 9067 w 11511"/>
              <a:gd name="connsiteY2" fmla="*/ 2342 h 10370"/>
              <a:gd name="connsiteX3" fmla="*/ 6223 w 11511"/>
              <a:gd name="connsiteY3" fmla="*/ 10335 h 10370"/>
              <a:gd name="connsiteX4" fmla="*/ 0 w 11511"/>
              <a:gd name="connsiteY4" fmla="*/ 10335 h 10370"/>
              <a:gd name="connsiteX5" fmla="*/ 0 w 11511"/>
              <a:gd name="connsiteY5" fmla="*/ 335 h 10370"/>
              <a:gd name="connsiteX0" fmla="*/ 0 w 11570"/>
              <a:gd name="connsiteY0" fmla="*/ 112 h 10147"/>
              <a:gd name="connsiteX1" fmla="*/ 10000 w 11570"/>
              <a:gd name="connsiteY1" fmla="*/ 112 h 10147"/>
              <a:gd name="connsiteX2" fmla="*/ 9423 w 11570"/>
              <a:gd name="connsiteY2" fmla="*/ 787 h 10147"/>
              <a:gd name="connsiteX3" fmla="*/ 6223 w 11570"/>
              <a:gd name="connsiteY3" fmla="*/ 10112 h 10147"/>
              <a:gd name="connsiteX4" fmla="*/ 0 w 11570"/>
              <a:gd name="connsiteY4" fmla="*/ 10112 h 10147"/>
              <a:gd name="connsiteX5" fmla="*/ 0 w 11570"/>
              <a:gd name="connsiteY5" fmla="*/ 112 h 10147"/>
              <a:gd name="connsiteX0" fmla="*/ 0 w 11571"/>
              <a:gd name="connsiteY0" fmla="*/ 335 h 10370"/>
              <a:gd name="connsiteX1" fmla="*/ 10000 w 11571"/>
              <a:gd name="connsiteY1" fmla="*/ 335 h 10370"/>
              <a:gd name="connsiteX2" fmla="*/ 9423 w 11571"/>
              <a:gd name="connsiteY2" fmla="*/ 2342 h 10370"/>
              <a:gd name="connsiteX3" fmla="*/ 6223 w 11571"/>
              <a:gd name="connsiteY3" fmla="*/ 10335 h 10370"/>
              <a:gd name="connsiteX4" fmla="*/ 0 w 11571"/>
              <a:gd name="connsiteY4" fmla="*/ 10335 h 10370"/>
              <a:gd name="connsiteX5" fmla="*/ 0 w 11571"/>
              <a:gd name="connsiteY5" fmla="*/ 335 h 10370"/>
              <a:gd name="connsiteX0" fmla="*/ 0 w 11571"/>
              <a:gd name="connsiteY0" fmla="*/ 335 h 10370"/>
              <a:gd name="connsiteX1" fmla="*/ 10000 w 11571"/>
              <a:gd name="connsiteY1" fmla="*/ 335 h 10370"/>
              <a:gd name="connsiteX2" fmla="*/ 9423 w 11571"/>
              <a:gd name="connsiteY2" fmla="*/ 2342 h 10370"/>
              <a:gd name="connsiteX3" fmla="*/ 6223 w 11571"/>
              <a:gd name="connsiteY3" fmla="*/ 10335 h 10370"/>
              <a:gd name="connsiteX4" fmla="*/ 0 w 11571"/>
              <a:gd name="connsiteY4" fmla="*/ 10335 h 10370"/>
              <a:gd name="connsiteX5" fmla="*/ 0 w 11571"/>
              <a:gd name="connsiteY5" fmla="*/ 335 h 10370"/>
              <a:gd name="connsiteX0" fmla="*/ 0 w 11571"/>
              <a:gd name="connsiteY0" fmla="*/ 335 h 10370"/>
              <a:gd name="connsiteX1" fmla="*/ 10000 w 11571"/>
              <a:gd name="connsiteY1" fmla="*/ 335 h 10370"/>
              <a:gd name="connsiteX2" fmla="*/ 9423 w 11571"/>
              <a:gd name="connsiteY2" fmla="*/ 2342 h 10370"/>
              <a:gd name="connsiteX3" fmla="*/ 6223 w 11571"/>
              <a:gd name="connsiteY3" fmla="*/ 10335 h 10370"/>
              <a:gd name="connsiteX4" fmla="*/ 0 w 11571"/>
              <a:gd name="connsiteY4" fmla="*/ 10335 h 10370"/>
              <a:gd name="connsiteX5" fmla="*/ 0 w 11571"/>
              <a:gd name="connsiteY5" fmla="*/ 335 h 10370"/>
              <a:gd name="connsiteX0" fmla="*/ 0 w 11571"/>
              <a:gd name="connsiteY0" fmla="*/ 335 h 10370"/>
              <a:gd name="connsiteX1" fmla="*/ 10000 w 11571"/>
              <a:gd name="connsiteY1" fmla="*/ 335 h 10370"/>
              <a:gd name="connsiteX2" fmla="*/ 9423 w 11571"/>
              <a:gd name="connsiteY2" fmla="*/ 2342 h 10370"/>
              <a:gd name="connsiteX3" fmla="*/ 6223 w 11571"/>
              <a:gd name="connsiteY3" fmla="*/ 10335 h 10370"/>
              <a:gd name="connsiteX4" fmla="*/ 0 w 11571"/>
              <a:gd name="connsiteY4" fmla="*/ 10335 h 10370"/>
              <a:gd name="connsiteX5" fmla="*/ 0 w 11571"/>
              <a:gd name="connsiteY5" fmla="*/ 335 h 10370"/>
              <a:gd name="connsiteX0" fmla="*/ 0 w 11596"/>
              <a:gd name="connsiteY0" fmla="*/ 335 h 10370"/>
              <a:gd name="connsiteX1" fmla="*/ 10000 w 11596"/>
              <a:gd name="connsiteY1" fmla="*/ 335 h 10370"/>
              <a:gd name="connsiteX2" fmla="*/ 9577 w 11596"/>
              <a:gd name="connsiteY2" fmla="*/ 2030 h 10370"/>
              <a:gd name="connsiteX3" fmla="*/ 9423 w 11596"/>
              <a:gd name="connsiteY3" fmla="*/ 2342 h 10370"/>
              <a:gd name="connsiteX4" fmla="*/ 6223 w 11596"/>
              <a:gd name="connsiteY4" fmla="*/ 10335 h 10370"/>
              <a:gd name="connsiteX5" fmla="*/ 0 w 11596"/>
              <a:gd name="connsiteY5" fmla="*/ 10335 h 10370"/>
              <a:gd name="connsiteX6" fmla="*/ 0 w 11596"/>
              <a:gd name="connsiteY6" fmla="*/ 335 h 10370"/>
              <a:gd name="connsiteX0" fmla="*/ 0 w 11596"/>
              <a:gd name="connsiteY0" fmla="*/ 335 h 10370"/>
              <a:gd name="connsiteX1" fmla="*/ 10000 w 11596"/>
              <a:gd name="connsiteY1" fmla="*/ 335 h 10370"/>
              <a:gd name="connsiteX2" fmla="*/ 9778 w 11596"/>
              <a:gd name="connsiteY2" fmla="*/ 1010 h 10370"/>
              <a:gd name="connsiteX3" fmla="*/ 9423 w 11596"/>
              <a:gd name="connsiteY3" fmla="*/ 2342 h 10370"/>
              <a:gd name="connsiteX4" fmla="*/ 6223 w 11596"/>
              <a:gd name="connsiteY4" fmla="*/ 10335 h 10370"/>
              <a:gd name="connsiteX5" fmla="*/ 0 w 11596"/>
              <a:gd name="connsiteY5" fmla="*/ 10335 h 10370"/>
              <a:gd name="connsiteX6" fmla="*/ 0 w 11596"/>
              <a:gd name="connsiteY6" fmla="*/ 335 h 10370"/>
              <a:gd name="connsiteX0" fmla="*/ 0 w 11596"/>
              <a:gd name="connsiteY0" fmla="*/ 335 h 10370"/>
              <a:gd name="connsiteX1" fmla="*/ 10000 w 11596"/>
              <a:gd name="connsiteY1" fmla="*/ 335 h 10370"/>
              <a:gd name="connsiteX2" fmla="*/ 9947 w 11596"/>
              <a:gd name="connsiteY2" fmla="*/ 1060 h 10370"/>
              <a:gd name="connsiteX3" fmla="*/ 9423 w 11596"/>
              <a:gd name="connsiteY3" fmla="*/ 2342 h 10370"/>
              <a:gd name="connsiteX4" fmla="*/ 6223 w 11596"/>
              <a:gd name="connsiteY4" fmla="*/ 10335 h 10370"/>
              <a:gd name="connsiteX5" fmla="*/ 0 w 11596"/>
              <a:gd name="connsiteY5" fmla="*/ 10335 h 10370"/>
              <a:gd name="connsiteX6" fmla="*/ 0 w 11596"/>
              <a:gd name="connsiteY6" fmla="*/ 335 h 10370"/>
              <a:gd name="connsiteX0" fmla="*/ 0 w 11596"/>
              <a:gd name="connsiteY0" fmla="*/ 335 h 10370"/>
              <a:gd name="connsiteX1" fmla="*/ 10000 w 11596"/>
              <a:gd name="connsiteY1" fmla="*/ 335 h 10370"/>
              <a:gd name="connsiteX2" fmla="*/ 9947 w 11596"/>
              <a:gd name="connsiteY2" fmla="*/ 1060 h 10370"/>
              <a:gd name="connsiteX3" fmla="*/ 9423 w 11596"/>
              <a:gd name="connsiteY3" fmla="*/ 2342 h 10370"/>
              <a:gd name="connsiteX4" fmla="*/ 6223 w 11596"/>
              <a:gd name="connsiteY4" fmla="*/ 10335 h 10370"/>
              <a:gd name="connsiteX5" fmla="*/ 0 w 11596"/>
              <a:gd name="connsiteY5" fmla="*/ 10335 h 10370"/>
              <a:gd name="connsiteX6" fmla="*/ 0 w 11596"/>
              <a:gd name="connsiteY6" fmla="*/ 335 h 10370"/>
              <a:gd name="connsiteX0" fmla="*/ 0 w 11596"/>
              <a:gd name="connsiteY0" fmla="*/ 335 h 10370"/>
              <a:gd name="connsiteX1" fmla="*/ 10000 w 11596"/>
              <a:gd name="connsiteY1" fmla="*/ 335 h 10370"/>
              <a:gd name="connsiteX2" fmla="*/ 10197 w 11596"/>
              <a:gd name="connsiteY2" fmla="*/ 824 h 10370"/>
              <a:gd name="connsiteX3" fmla="*/ 9423 w 11596"/>
              <a:gd name="connsiteY3" fmla="*/ 2342 h 10370"/>
              <a:gd name="connsiteX4" fmla="*/ 6223 w 11596"/>
              <a:gd name="connsiteY4" fmla="*/ 10335 h 10370"/>
              <a:gd name="connsiteX5" fmla="*/ 0 w 11596"/>
              <a:gd name="connsiteY5" fmla="*/ 10335 h 10370"/>
              <a:gd name="connsiteX6" fmla="*/ 0 w 11596"/>
              <a:gd name="connsiteY6" fmla="*/ 335 h 10370"/>
              <a:gd name="connsiteX0" fmla="*/ 0 w 11571"/>
              <a:gd name="connsiteY0" fmla="*/ 335 h 10370"/>
              <a:gd name="connsiteX1" fmla="*/ 10000 w 11571"/>
              <a:gd name="connsiteY1" fmla="*/ 335 h 10370"/>
              <a:gd name="connsiteX2" fmla="*/ 9423 w 11571"/>
              <a:gd name="connsiteY2" fmla="*/ 2342 h 10370"/>
              <a:gd name="connsiteX3" fmla="*/ 6223 w 11571"/>
              <a:gd name="connsiteY3" fmla="*/ 10335 h 10370"/>
              <a:gd name="connsiteX4" fmla="*/ 0 w 11571"/>
              <a:gd name="connsiteY4" fmla="*/ 10335 h 10370"/>
              <a:gd name="connsiteX5" fmla="*/ 0 w 11571"/>
              <a:gd name="connsiteY5" fmla="*/ 335 h 10370"/>
              <a:gd name="connsiteX0" fmla="*/ 0 w 10053"/>
              <a:gd name="connsiteY0" fmla="*/ 335 h 10370"/>
              <a:gd name="connsiteX1" fmla="*/ 10000 w 10053"/>
              <a:gd name="connsiteY1" fmla="*/ 335 h 10370"/>
              <a:gd name="connsiteX2" fmla="*/ 9423 w 10053"/>
              <a:gd name="connsiteY2" fmla="*/ 2342 h 10370"/>
              <a:gd name="connsiteX3" fmla="*/ 6223 w 10053"/>
              <a:gd name="connsiteY3" fmla="*/ 10335 h 10370"/>
              <a:gd name="connsiteX4" fmla="*/ 0 w 10053"/>
              <a:gd name="connsiteY4" fmla="*/ 10335 h 10370"/>
              <a:gd name="connsiteX5" fmla="*/ 0 w 10053"/>
              <a:gd name="connsiteY5" fmla="*/ 335 h 10370"/>
              <a:gd name="connsiteX0" fmla="*/ 0 w 10000"/>
              <a:gd name="connsiteY0" fmla="*/ 335 h 10370"/>
              <a:gd name="connsiteX1" fmla="*/ 10000 w 10000"/>
              <a:gd name="connsiteY1" fmla="*/ 335 h 10370"/>
              <a:gd name="connsiteX2" fmla="*/ 9245 w 10000"/>
              <a:gd name="connsiteY2" fmla="*/ 2342 h 10370"/>
              <a:gd name="connsiteX3" fmla="*/ 6223 w 10000"/>
              <a:gd name="connsiteY3" fmla="*/ 10335 h 10370"/>
              <a:gd name="connsiteX4" fmla="*/ 0 w 10000"/>
              <a:gd name="connsiteY4" fmla="*/ 10335 h 10370"/>
              <a:gd name="connsiteX5" fmla="*/ 0 w 10000"/>
              <a:gd name="connsiteY5" fmla="*/ 335 h 10370"/>
              <a:gd name="connsiteX0" fmla="*/ 0 w 10000"/>
              <a:gd name="connsiteY0" fmla="*/ 335 h 10370"/>
              <a:gd name="connsiteX1" fmla="*/ 10000 w 10000"/>
              <a:gd name="connsiteY1" fmla="*/ 335 h 10370"/>
              <a:gd name="connsiteX2" fmla="*/ 9245 w 10000"/>
              <a:gd name="connsiteY2" fmla="*/ 2342 h 10370"/>
              <a:gd name="connsiteX3" fmla="*/ 6223 w 10000"/>
              <a:gd name="connsiteY3" fmla="*/ 10335 h 10370"/>
              <a:gd name="connsiteX4" fmla="*/ 0 w 10000"/>
              <a:gd name="connsiteY4" fmla="*/ 10335 h 10370"/>
              <a:gd name="connsiteX5" fmla="*/ 0 w 10000"/>
              <a:gd name="connsiteY5" fmla="*/ 335 h 10370"/>
              <a:gd name="connsiteX0" fmla="*/ 0 w 10000"/>
              <a:gd name="connsiteY0" fmla="*/ 335 h 10370"/>
              <a:gd name="connsiteX1" fmla="*/ 10000 w 10000"/>
              <a:gd name="connsiteY1" fmla="*/ 335 h 10370"/>
              <a:gd name="connsiteX2" fmla="*/ 9245 w 10000"/>
              <a:gd name="connsiteY2" fmla="*/ 2342 h 10370"/>
              <a:gd name="connsiteX3" fmla="*/ 6223 w 10000"/>
              <a:gd name="connsiteY3" fmla="*/ 10335 h 10370"/>
              <a:gd name="connsiteX4" fmla="*/ 0 w 10000"/>
              <a:gd name="connsiteY4" fmla="*/ 10335 h 10370"/>
              <a:gd name="connsiteX5" fmla="*/ 0 w 10000"/>
              <a:gd name="connsiteY5" fmla="*/ 335 h 10370"/>
              <a:gd name="connsiteX0" fmla="*/ 0 w 10000"/>
              <a:gd name="connsiteY0" fmla="*/ 335 h 10370"/>
              <a:gd name="connsiteX1" fmla="*/ 10000 w 10000"/>
              <a:gd name="connsiteY1" fmla="*/ 335 h 10370"/>
              <a:gd name="connsiteX2" fmla="*/ 9245 w 10000"/>
              <a:gd name="connsiteY2" fmla="*/ 2342 h 10370"/>
              <a:gd name="connsiteX3" fmla="*/ 6223 w 10000"/>
              <a:gd name="connsiteY3" fmla="*/ 10335 h 10370"/>
              <a:gd name="connsiteX4" fmla="*/ 0 w 10000"/>
              <a:gd name="connsiteY4" fmla="*/ 10335 h 10370"/>
              <a:gd name="connsiteX5" fmla="*/ 0 w 10000"/>
              <a:gd name="connsiteY5" fmla="*/ 335 h 10370"/>
              <a:gd name="connsiteX0" fmla="*/ 0 w 10000"/>
              <a:gd name="connsiteY0" fmla="*/ 335 h 10370"/>
              <a:gd name="connsiteX1" fmla="*/ 10000 w 10000"/>
              <a:gd name="connsiteY1" fmla="*/ 335 h 10370"/>
              <a:gd name="connsiteX2" fmla="*/ 9245 w 10000"/>
              <a:gd name="connsiteY2" fmla="*/ 2342 h 10370"/>
              <a:gd name="connsiteX3" fmla="*/ 6223 w 10000"/>
              <a:gd name="connsiteY3" fmla="*/ 10335 h 10370"/>
              <a:gd name="connsiteX4" fmla="*/ 0 w 10000"/>
              <a:gd name="connsiteY4" fmla="*/ 10335 h 10370"/>
              <a:gd name="connsiteX5" fmla="*/ 0 w 10000"/>
              <a:gd name="connsiteY5" fmla="*/ 335 h 10370"/>
              <a:gd name="connsiteX0" fmla="*/ 0 w 10000"/>
              <a:gd name="connsiteY0" fmla="*/ 335 h 10370"/>
              <a:gd name="connsiteX1" fmla="*/ 10000 w 10000"/>
              <a:gd name="connsiteY1" fmla="*/ 335 h 10370"/>
              <a:gd name="connsiteX2" fmla="*/ 9245 w 10000"/>
              <a:gd name="connsiteY2" fmla="*/ 2342 h 10370"/>
              <a:gd name="connsiteX3" fmla="*/ 6223 w 10000"/>
              <a:gd name="connsiteY3" fmla="*/ 10335 h 10370"/>
              <a:gd name="connsiteX4" fmla="*/ 0 w 10000"/>
              <a:gd name="connsiteY4" fmla="*/ 10335 h 10370"/>
              <a:gd name="connsiteX5" fmla="*/ 0 w 10000"/>
              <a:gd name="connsiteY5" fmla="*/ 335 h 10370"/>
              <a:gd name="connsiteX0" fmla="*/ 0 w 10000"/>
              <a:gd name="connsiteY0" fmla="*/ 335 h 10370"/>
              <a:gd name="connsiteX1" fmla="*/ 10000 w 10000"/>
              <a:gd name="connsiteY1" fmla="*/ 335 h 10370"/>
              <a:gd name="connsiteX2" fmla="*/ 9171 w 10000"/>
              <a:gd name="connsiteY2" fmla="*/ 2073 h 10370"/>
              <a:gd name="connsiteX3" fmla="*/ 6223 w 10000"/>
              <a:gd name="connsiteY3" fmla="*/ 10335 h 10370"/>
              <a:gd name="connsiteX4" fmla="*/ 0 w 10000"/>
              <a:gd name="connsiteY4" fmla="*/ 10335 h 10370"/>
              <a:gd name="connsiteX5" fmla="*/ 0 w 10000"/>
              <a:gd name="connsiteY5" fmla="*/ 335 h 10370"/>
              <a:gd name="connsiteX0" fmla="*/ 0 w 10000"/>
              <a:gd name="connsiteY0" fmla="*/ 335 h 10370"/>
              <a:gd name="connsiteX1" fmla="*/ 10000 w 10000"/>
              <a:gd name="connsiteY1" fmla="*/ 335 h 10370"/>
              <a:gd name="connsiteX2" fmla="*/ 9171 w 10000"/>
              <a:gd name="connsiteY2" fmla="*/ 2073 h 10370"/>
              <a:gd name="connsiteX3" fmla="*/ 6223 w 10000"/>
              <a:gd name="connsiteY3" fmla="*/ 10335 h 10370"/>
              <a:gd name="connsiteX4" fmla="*/ 0 w 10000"/>
              <a:gd name="connsiteY4" fmla="*/ 10335 h 10370"/>
              <a:gd name="connsiteX5" fmla="*/ 0 w 10000"/>
              <a:gd name="connsiteY5" fmla="*/ 335 h 10370"/>
              <a:gd name="connsiteX0" fmla="*/ 0 w 10000"/>
              <a:gd name="connsiteY0" fmla="*/ 335 h 10370"/>
              <a:gd name="connsiteX1" fmla="*/ 10000 w 10000"/>
              <a:gd name="connsiteY1" fmla="*/ 335 h 10370"/>
              <a:gd name="connsiteX2" fmla="*/ 9067 w 10000"/>
              <a:gd name="connsiteY2" fmla="*/ 2342 h 10370"/>
              <a:gd name="connsiteX3" fmla="*/ 6223 w 10000"/>
              <a:gd name="connsiteY3" fmla="*/ 10335 h 10370"/>
              <a:gd name="connsiteX4" fmla="*/ 0 w 10000"/>
              <a:gd name="connsiteY4" fmla="*/ 10335 h 10370"/>
              <a:gd name="connsiteX5" fmla="*/ 0 w 10000"/>
              <a:gd name="connsiteY5" fmla="*/ 335 h 10370"/>
              <a:gd name="connsiteX0" fmla="*/ 0 w 10000"/>
              <a:gd name="connsiteY0" fmla="*/ 335 h 10370"/>
              <a:gd name="connsiteX1" fmla="*/ 10000 w 10000"/>
              <a:gd name="connsiteY1" fmla="*/ 335 h 10370"/>
              <a:gd name="connsiteX2" fmla="*/ 8989 w 10000"/>
              <a:gd name="connsiteY2" fmla="*/ 2166 h 10370"/>
              <a:gd name="connsiteX3" fmla="*/ 6223 w 10000"/>
              <a:gd name="connsiteY3" fmla="*/ 10335 h 10370"/>
              <a:gd name="connsiteX4" fmla="*/ 0 w 10000"/>
              <a:gd name="connsiteY4" fmla="*/ 10335 h 10370"/>
              <a:gd name="connsiteX5" fmla="*/ 0 w 10000"/>
              <a:gd name="connsiteY5" fmla="*/ 335 h 10370"/>
              <a:gd name="connsiteX0" fmla="*/ 0 w 10000"/>
              <a:gd name="connsiteY0" fmla="*/ 335 h 10370"/>
              <a:gd name="connsiteX1" fmla="*/ 10000 w 10000"/>
              <a:gd name="connsiteY1" fmla="*/ 335 h 10370"/>
              <a:gd name="connsiteX2" fmla="*/ 8989 w 10000"/>
              <a:gd name="connsiteY2" fmla="*/ 2166 h 10370"/>
              <a:gd name="connsiteX3" fmla="*/ 6223 w 10000"/>
              <a:gd name="connsiteY3" fmla="*/ 10335 h 10370"/>
              <a:gd name="connsiteX4" fmla="*/ 0 w 10000"/>
              <a:gd name="connsiteY4" fmla="*/ 10335 h 10370"/>
              <a:gd name="connsiteX5" fmla="*/ 0 w 10000"/>
              <a:gd name="connsiteY5" fmla="*/ 335 h 10370"/>
              <a:gd name="connsiteX0" fmla="*/ 0 w 10000"/>
              <a:gd name="connsiteY0" fmla="*/ 335 h 10370"/>
              <a:gd name="connsiteX1" fmla="*/ 10000 w 10000"/>
              <a:gd name="connsiteY1" fmla="*/ 335 h 10370"/>
              <a:gd name="connsiteX2" fmla="*/ 8541 w 10000"/>
              <a:gd name="connsiteY2" fmla="*/ 4070 h 10370"/>
              <a:gd name="connsiteX3" fmla="*/ 6223 w 10000"/>
              <a:gd name="connsiteY3" fmla="*/ 10335 h 10370"/>
              <a:gd name="connsiteX4" fmla="*/ 0 w 10000"/>
              <a:gd name="connsiteY4" fmla="*/ 10335 h 10370"/>
              <a:gd name="connsiteX5" fmla="*/ 0 w 10000"/>
              <a:gd name="connsiteY5" fmla="*/ 335 h 10370"/>
              <a:gd name="connsiteX0" fmla="*/ 0 w 10000"/>
              <a:gd name="connsiteY0" fmla="*/ 335 h 10370"/>
              <a:gd name="connsiteX1" fmla="*/ 10000 w 10000"/>
              <a:gd name="connsiteY1" fmla="*/ 335 h 10370"/>
              <a:gd name="connsiteX2" fmla="*/ 8541 w 10000"/>
              <a:gd name="connsiteY2" fmla="*/ 4070 h 10370"/>
              <a:gd name="connsiteX3" fmla="*/ 6223 w 10000"/>
              <a:gd name="connsiteY3" fmla="*/ 10335 h 10370"/>
              <a:gd name="connsiteX4" fmla="*/ 0 w 10000"/>
              <a:gd name="connsiteY4" fmla="*/ 10335 h 10370"/>
              <a:gd name="connsiteX5" fmla="*/ 0 w 10000"/>
              <a:gd name="connsiteY5" fmla="*/ 335 h 10370"/>
              <a:gd name="connsiteX0" fmla="*/ 0 w 10000"/>
              <a:gd name="connsiteY0" fmla="*/ 335 h 10370"/>
              <a:gd name="connsiteX1" fmla="*/ 10000 w 10000"/>
              <a:gd name="connsiteY1" fmla="*/ 335 h 10370"/>
              <a:gd name="connsiteX2" fmla="*/ 8541 w 10000"/>
              <a:gd name="connsiteY2" fmla="*/ 4070 h 10370"/>
              <a:gd name="connsiteX3" fmla="*/ 6223 w 10000"/>
              <a:gd name="connsiteY3" fmla="*/ 10335 h 10370"/>
              <a:gd name="connsiteX4" fmla="*/ 0 w 10000"/>
              <a:gd name="connsiteY4" fmla="*/ 10335 h 10370"/>
              <a:gd name="connsiteX5" fmla="*/ 0 w 10000"/>
              <a:gd name="connsiteY5" fmla="*/ 335 h 10370"/>
              <a:gd name="connsiteX0" fmla="*/ 0 w 10000"/>
              <a:gd name="connsiteY0" fmla="*/ 335 h 10370"/>
              <a:gd name="connsiteX1" fmla="*/ 10000 w 10000"/>
              <a:gd name="connsiteY1" fmla="*/ 335 h 10370"/>
              <a:gd name="connsiteX2" fmla="*/ 8510 w 10000"/>
              <a:gd name="connsiteY2" fmla="*/ 3935 h 10370"/>
              <a:gd name="connsiteX3" fmla="*/ 6223 w 10000"/>
              <a:gd name="connsiteY3" fmla="*/ 10335 h 10370"/>
              <a:gd name="connsiteX4" fmla="*/ 0 w 10000"/>
              <a:gd name="connsiteY4" fmla="*/ 10335 h 10370"/>
              <a:gd name="connsiteX5" fmla="*/ 0 w 10000"/>
              <a:gd name="connsiteY5" fmla="*/ 335 h 10370"/>
              <a:gd name="connsiteX0" fmla="*/ 0 w 10000"/>
              <a:gd name="connsiteY0" fmla="*/ 335 h 10370"/>
              <a:gd name="connsiteX1" fmla="*/ 10000 w 10000"/>
              <a:gd name="connsiteY1" fmla="*/ 335 h 10370"/>
              <a:gd name="connsiteX2" fmla="*/ 8413 w 10000"/>
              <a:gd name="connsiteY2" fmla="*/ 3571 h 10370"/>
              <a:gd name="connsiteX3" fmla="*/ 6223 w 10000"/>
              <a:gd name="connsiteY3" fmla="*/ 10335 h 10370"/>
              <a:gd name="connsiteX4" fmla="*/ 0 w 10000"/>
              <a:gd name="connsiteY4" fmla="*/ 10335 h 10370"/>
              <a:gd name="connsiteX5" fmla="*/ 0 w 10000"/>
              <a:gd name="connsiteY5" fmla="*/ 335 h 10370"/>
              <a:gd name="connsiteX0" fmla="*/ 0 w 10000"/>
              <a:gd name="connsiteY0" fmla="*/ 335 h 10370"/>
              <a:gd name="connsiteX1" fmla="*/ 10000 w 10000"/>
              <a:gd name="connsiteY1" fmla="*/ 335 h 10370"/>
              <a:gd name="connsiteX2" fmla="*/ 8445 w 10000"/>
              <a:gd name="connsiteY2" fmla="*/ 3940 h 10370"/>
              <a:gd name="connsiteX3" fmla="*/ 6223 w 10000"/>
              <a:gd name="connsiteY3" fmla="*/ 10335 h 10370"/>
              <a:gd name="connsiteX4" fmla="*/ 0 w 10000"/>
              <a:gd name="connsiteY4" fmla="*/ 10335 h 10370"/>
              <a:gd name="connsiteX5" fmla="*/ 0 w 10000"/>
              <a:gd name="connsiteY5" fmla="*/ 335 h 10370"/>
              <a:gd name="connsiteX0" fmla="*/ 0 w 10000"/>
              <a:gd name="connsiteY0" fmla="*/ 335 h 10370"/>
              <a:gd name="connsiteX1" fmla="*/ 10000 w 10000"/>
              <a:gd name="connsiteY1" fmla="*/ 335 h 10370"/>
              <a:gd name="connsiteX2" fmla="*/ 8445 w 10000"/>
              <a:gd name="connsiteY2" fmla="*/ 3940 h 10370"/>
              <a:gd name="connsiteX3" fmla="*/ 6223 w 10000"/>
              <a:gd name="connsiteY3" fmla="*/ 10335 h 10370"/>
              <a:gd name="connsiteX4" fmla="*/ 0 w 10000"/>
              <a:gd name="connsiteY4" fmla="*/ 10335 h 10370"/>
              <a:gd name="connsiteX5" fmla="*/ 0 w 10000"/>
              <a:gd name="connsiteY5" fmla="*/ 335 h 10370"/>
              <a:gd name="connsiteX0" fmla="*/ 0 w 10000"/>
              <a:gd name="connsiteY0" fmla="*/ 335 h 10370"/>
              <a:gd name="connsiteX1" fmla="*/ 10000 w 10000"/>
              <a:gd name="connsiteY1" fmla="*/ 335 h 10370"/>
              <a:gd name="connsiteX2" fmla="*/ 8445 w 10000"/>
              <a:gd name="connsiteY2" fmla="*/ 3940 h 10370"/>
              <a:gd name="connsiteX3" fmla="*/ 6223 w 10000"/>
              <a:gd name="connsiteY3" fmla="*/ 10335 h 10370"/>
              <a:gd name="connsiteX4" fmla="*/ 0 w 10000"/>
              <a:gd name="connsiteY4" fmla="*/ 10335 h 10370"/>
              <a:gd name="connsiteX5" fmla="*/ 0 w 10000"/>
              <a:gd name="connsiteY5" fmla="*/ 335 h 10370"/>
              <a:gd name="connsiteX0" fmla="*/ 0 w 10000"/>
              <a:gd name="connsiteY0" fmla="*/ 335 h 10370"/>
              <a:gd name="connsiteX1" fmla="*/ 10000 w 10000"/>
              <a:gd name="connsiteY1" fmla="*/ 335 h 10370"/>
              <a:gd name="connsiteX2" fmla="*/ 8445 w 10000"/>
              <a:gd name="connsiteY2" fmla="*/ 3940 h 10370"/>
              <a:gd name="connsiteX3" fmla="*/ 6223 w 10000"/>
              <a:gd name="connsiteY3" fmla="*/ 10335 h 10370"/>
              <a:gd name="connsiteX4" fmla="*/ 0 w 10000"/>
              <a:gd name="connsiteY4" fmla="*/ 10335 h 10370"/>
              <a:gd name="connsiteX5" fmla="*/ 0 w 10000"/>
              <a:gd name="connsiteY5" fmla="*/ 335 h 10370"/>
              <a:gd name="connsiteX0" fmla="*/ 0 w 9787"/>
              <a:gd name="connsiteY0" fmla="*/ 477 h 10512"/>
              <a:gd name="connsiteX1" fmla="*/ 9787 w 9787"/>
              <a:gd name="connsiteY1" fmla="*/ 335 h 10512"/>
              <a:gd name="connsiteX2" fmla="*/ 8445 w 9787"/>
              <a:gd name="connsiteY2" fmla="*/ 4082 h 10512"/>
              <a:gd name="connsiteX3" fmla="*/ 6223 w 9787"/>
              <a:gd name="connsiteY3" fmla="*/ 10477 h 10512"/>
              <a:gd name="connsiteX4" fmla="*/ 0 w 9787"/>
              <a:gd name="connsiteY4" fmla="*/ 10477 h 10512"/>
              <a:gd name="connsiteX5" fmla="*/ 0 w 9787"/>
              <a:gd name="connsiteY5" fmla="*/ 477 h 10512"/>
              <a:gd name="connsiteX0" fmla="*/ 0 w 10000"/>
              <a:gd name="connsiteY0" fmla="*/ 454 h 10000"/>
              <a:gd name="connsiteX1" fmla="*/ 10000 w 10000"/>
              <a:gd name="connsiteY1" fmla="*/ 319 h 10000"/>
              <a:gd name="connsiteX2" fmla="*/ 8629 w 10000"/>
              <a:gd name="connsiteY2" fmla="*/ 3883 h 10000"/>
              <a:gd name="connsiteX3" fmla="*/ 6358 w 10000"/>
              <a:gd name="connsiteY3" fmla="*/ 9967 h 10000"/>
              <a:gd name="connsiteX4" fmla="*/ 0 w 10000"/>
              <a:gd name="connsiteY4" fmla="*/ 9967 h 10000"/>
              <a:gd name="connsiteX5" fmla="*/ 0 w 10000"/>
              <a:gd name="connsiteY5" fmla="*/ 454 h 10000"/>
              <a:gd name="connsiteX0" fmla="*/ 0 w 10000"/>
              <a:gd name="connsiteY0" fmla="*/ 454 h 10000"/>
              <a:gd name="connsiteX1" fmla="*/ 10000 w 10000"/>
              <a:gd name="connsiteY1" fmla="*/ 319 h 10000"/>
              <a:gd name="connsiteX2" fmla="*/ 8629 w 10000"/>
              <a:gd name="connsiteY2" fmla="*/ 3883 h 10000"/>
              <a:gd name="connsiteX3" fmla="*/ 6358 w 10000"/>
              <a:gd name="connsiteY3" fmla="*/ 9967 h 10000"/>
              <a:gd name="connsiteX4" fmla="*/ 0 w 10000"/>
              <a:gd name="connsiteY4" fmla="*/ 9967 h 10000"/>
              <a:gd name="connsiteX5" fmla="*/ 0 w 10000"/>
              <a:gd name="connsiteY5" fmla="*/ 454 h 10000"/>
              <a:gd name="connsiteX0" fmla="*/ 0 w 10000"/>
              <a:gd name="connsiteY0" fmla="*/ 454 h 10000"/>
              <a:gd name="connsiteX1" fmla="*/ 10000 w 10000"/>
              <a:gd name="connsiteY1" fmla="*/ 319 h 10000"/>
              <a:gd name="connsiteX2" fmla="*/ 8629 w 10000"/>
              <a:gd name="connsiteY2" fmla="*/ 3883 h 10000"/>
              <a:gd name="connsiteX3" fmla="*/ 6358 w 10000"/>
              <a:gd name="connsiteY3" fmla="*/ 9967 h 10000"/>
              <a:gd name="connsiteX4" fmla="*/ 0 w 10000"/>
              <a:gd name="connsiteY4" fmla="*/ 9967 h 10000"/>
              <a:gd name="connsiteX5" fmla="*/ 0 w 10000"/>
              <a:gd name="connsiteY5" fmla="*/ 454 h 10000"/>
              <a:gd name="connsiteX0" fmla="*/ 0 w 10000"/>
              <a:gd name="connsiteY0" fmla="*/ 454 h 10000"/>
              <a:gd name="connsiteX1" fmla="*/ 10000 w 10000"/>
              <a:gd name="connsiteY1" fmla="*/ 319 h 10000"/>
              <a:gd name="connsiteX2" fmla="*/ 8622 w 10000"/>
              <a:gd name="connsiteY2" fmla="*/ 3826 h 10000"/>
              <a:gd name="connsiteX3" fmla="*/ 6358 w 10000"/>
              <a:gd name="connsiteY3" fmla="*/ 9967 h 10000"/>
              <a:gd name="connsiteX4" fmla="*/ 0 w 10000"/>
              <a:gd name="connsiteY4" fmla="*/ 9967 h 10000"/>
              <a:gd name="connsiteX5" fmla="*/ 0 w 10000"/>
              <a:gd name="connsiteY5" fmla="*/ 454 h 10000"/>
              <a:gd name="connsiteX0" fmla="*/ 0 w 10000"/>
              <a:gd name="connsiteY0" fmla="*/ 454 h 10000"/>
              <a:gd name="connsiteX1" fmla="*/ 10000 w 10000"/>
              <a:gd name="connsiteY1" fmla="*/ 319 h 10000"/>
              <a:gd name="connsiteX2" fmla="*/ 8623 w 10000"/>
              <a:gd name="connsiteY2" fmla="*/ 3576 h 10000"/>
              <a:gd name="connsiteX3" fmla="*/ 6358 w 10000"/>
              <a:gd name="connsiteY3" fmla="*/ 9967 h 10000"/>
              <a:gd name="connsiteX4" fmla="*/ 0 w 10000"/>
              <a:gd name="connsiteY4" fmla="*/ 9967 h 10000"/>
              <a:gd name="connsiteX5" fmla="*/ 0 w 10000"/>
              <a:gd name="connsiteY5" fmla="*/ 45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454"/>
                </a:moveTo>
                <a:cubicBezTo>
                  <a:pt x="3406" y="454"/>
                  <a:pt x="8396" y="0"/>
                  <a:pt x="10000" y="319"/>
                </a:cubicBezTo>
                <a:cubicBezTo>
                  <a:pt x="8767" y="2493"/>
                  <a:pt x="8901" y="2924"/>
                  <a:pt x="8623" y="3576"/>
                </a:cubicBezTo>
                <a:cubicBezTo>
                  <a:pt x="8102" y="5008"/>
                  <a:pt x="6380" y="10000"/>
                  <a:pt x="6358" y="9967"/>
                </a:cubicBezTo>
                <a:lnTo>
                  <a:pt x="0" y="9967"/>
                </a:lnTo>
                <a:lnTo>
                  <a:pt x="0" y="454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  <a:ln w="12700">
            <a:noFill/>
          </a:ln>
          <a:scene3d>
            <a:camera prst="orthographicFront">
              <a:rot lat="20674214" lon="21158785" rev="2157722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Flussdiagramm: Prozess 55"/>
          <p:cNvSpPr/>
          <p:nvPr/>
        </p:nvSpPr>
        <p:spPr>
          <a:xfrm>
            <a:off x="2484752" y="3068960"/>
            <a:ext cx="4050204" cy="531674"/>
          </a:xfrm>
          <a:prstGeom prst="flowChartProcess">
            <a:avLst/>
          </a:prstGeom>
          <a:solidFill>
            <a:srgbClr val="3333FF">
              <a:alpha val="80000"/>
            </a:srgbClr>
          </a:solidFill>
          <a:ln w="12700">
            <a:noFill/>
          </a:ln>
          <a:scene3d>
            <a:camera prst="orthographicFront">
              <a:rot lat="20674214" lon="21158785" rev="2157722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56"/>
          <p:cNvGrpSpPr/>
          <p:nvPr/>
        </p:nvGrpSpPr>
        <p:grpSpPr>
          <a:xfrm>
            <a:off x="3563888" y="1052736"/>
            <a:ext cx="3024336" cy="2880320"/>
            <a:chOff x="3563888" y="1052736"/>
            <a:chExt cx="3024336" cy="2880320"/>
          </a:xfrm>
        </p:grpSpPr>
        <p:grpSp>
          <p:nvGrpSpPr>
            <p:cNvPr id="5" name="Gruppieren 36"/>
            <p:cNvGrpSpPr/>
            <p:nvPr/>
          </p:nvGrpSpPr>
          <p:grpSpPr>
            <a:xfrm>
              <a:off x="3923928" y="1124744"/>
              <a:ext cx="2592288" cy="2520280"/>
              <a:chOff x="4860032" y="1988840"/>
              <a:chExt cx="1656184" cy="1656184"/>
            </a:xfrm>
          </p:grpSpPr>
          <p:cxnSp>
            <p:nvCxnSpPr>
              <p:cNvPr id="11" name="Gerade Verbindung 10"/>
              <p:cNvCxnSpPr/>
              <p:nvPr/>
            </p:nvCxnSpPr>
            <p:spPr>
              <a:xfrm rot="5400000" flipH="1" flipV="1">
                <a:off x="5688124" y="2816932"/>
                <a:ext cx="1656184" cy="0"/>
              </a:xfrm>
              <a:prstGeom prst="line">
                <a:avLst/>
              </a:prstGeom>
              <a:ln>
                <a:solidFill>
                  <a:srgbClr val="3333FF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/>
            </p:nvCxnSpPr>
            <p:spPr>
              <a:xfrm rot="10800000">
                <a:off x="5220072" y="2708920"/>
                <a:ext cx="1296144" cy="936104"/>
              </a:xfrm>
              <a:prstGeom prst="line">
                <a:avLst/>
              </a:prstGeom>
              <a:ln>
                <a:solidFill>
                  <a:srgbClr val="3333FF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/>
              <p:nvPr/>
            </p:nvCxnSpPr>
            <p:spPr>
              <a:xfrm rot="10800000">
                <a:off x="4932040" y="2996952"/>
                <a:ext cx="1584176" cy="648072"/>
              </a:xfrm>
              <a:prstGeom prst="line">
                <a:avLst/>
              </a:prstGeom>
              <a:ln>
                <a:solidFill>
                  <a:srgbClr val="3333FF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6"/>
              <p:cNvCxnSpPr/>
              <p:nvPr/>
            </p:nvCxnSpPr>
            <p:spPr>
              <a:xfrm rot="10800000">
                <a:off x="4860032" y="3284984"/>
                <a:ext cx="1656184" cy="360040"/>
              </a:xfrm>
              <a:prstGeom prst="line">
                <a:avLst/>
              </a:prstGeom>
              <a:ln>
                <a:solidFill>
                  <a:srgbClr val="3333FF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/>
              <p:cNvCxnSpPr/>
              <p:nvPr/>
            </p:nvCxnSpPr>
            <p:spPr>
              <a:xfrm rot="10800000">
                <a:off x="4860032" y="3429000"/>
                <a:ext cx="1656184" cy="216024"/>
              </a:xfrm>
              <a:prstGeom prst="line">
                <a:avLst/>
              </a:prstGeom>
              <a:ln>
                <a:solidFill>
                  <a:srgbClr val="3333FF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/>
              <p:nvPr/>
            </p:nvCxnSpPr>
            <p:spPr>
              <a:xfrm rot="10800000">
                <a:off x="4860032" y="3501008"/>
                <a:ext cx="1584176" cy="144016"/>
              </a:xfrm>
              <a:prstGeom prst="line">
                <a:avLst/>
              </a:prstGeom>
              <a:ln>
                <a:solidFill>
                  <a:srgbClr val="3333FF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25" name="Gerade Verbindung 24"/>
            <p:cNvCxnSpPr/>
            <p:nvPr/>
          </p:nvCxnSpPr>
          <p:spPr>
            <a:xfrm rot="10800000" flipV="1">
              <a:off x="3995936" y="3645024"/>
              <a:ext cx="2520280" cy="7200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 rot="10800000" flipV="1">
              <a:off x="5004048" y="3645024"/>
              <a:ext cx="1512168" cy="28803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8" name="Textfeld 37"/>
            <p:cNvSpPr txBox="1"/>
            <p:nvPr/>
          </p:nvSpPr>
          <p:spPr>
            <a:xfrm>
              <a:off x="6132650" y="1052736"/>
              <a:ext cx="455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90°</a:t>
              </a:r>
              <a:endParaRPr lang="de-DE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3707904" y="2473151"/>
              <a:ext cx="455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de-DE" sz="14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0°</a:t>
              </a:r>
              <a:endParaRPr lang="de-DE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4116426" y="1988840"/>
              <a:ext cx="455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20°</a:t>
              </a:r>
              <a:endParaRPr lang="de-DE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3563888" y="3121223"/>
              <a:ext cx="356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2°</a:t>
              </a:r>
              <a:endParaRPr lang="de-DE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3635896" y="2924944"/>
              <a:ext cx="356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5°</a:t>
              </a:r>
              <a:endParaRPr lang="de-DE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3567740" y="3275111"/>
              <a:ext cx="356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1°</a:t>
              </a:r>
              <a:endParaRPr lang="de-DE" sz="1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3635896" y="3573016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-2°</a:t>
              </a:r>
              <a:endParaRPr lang="de-DE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8" name="Flussdiagramm: Prozess 57"/>
          <p:cNvSpPr/>
          <p:nvPr/>
        </p:nvSpPr>
        <p:spPr>
          <a:xfrm>
            <a:off x="2483768" y="2556026"/>
            <a:ext cx="4050204" cy="531674"/>
          </a:xfrm>
          <a:prstGeom prst="flowChartProcess">
            <a:avLst/>
          </a:prstGeom>
          <a:solidFill>
            <a:srgbClr val="3333FF">
              <a:alpha val="40000"/>
            </a:srgbClr>
          </a:solidFill>
          <a:ln w="12700">
            <a:noFill/>
          </a:ln>
          <a:scene3d>
            <a:camera prst="orthographicFront">
              <a:rot lat="20674214" lon="21158785" rev="2157722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Flussdiagramm: Prozess 58"/>
          <p:cNvSpPr/>
          <p:nvPr/>
        </p:nvSpPr>
        <p:spPr>
          <a:xfrm>
            <a:off x="2483768" y="2042108"/>
            <a:ext cx="4050204" cy="531674"/>
          </a:xfrm>
          <a:prstGeom prst="flowChartProcess">
            <a:avLst/>
          </a:prstGeom>
          <a:solidFill>
            <a:srgbClr val="3333FF">
              <a:alpha val="25000"/>
            </a:srgbClr>
          </a:solidFill>
          <a:ln w="12700">
            <a:noFill/>
          </a:ln>
          <a:scene3d>
            <a:camera prst="orthographicFront">
              <a:rot lat="20674214" lon="21158785" rev="2157722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Flussdiagramm: Prozess 59"/>
          <p:cNvSpPr/>
          <p:nvPr/>
        </p:nvSpPr>
        <p:spPr>
          <a:xfrm>
            <a:off x="2483768" y="1529174"/>
            <a:ext cx="4050204" cy="531674"/>
          </a:xfrm>
          <a:prstGeom prst="flowChartProcess">
            <a:avLst/>
          </a:prstGeom>
          <a:solidFill>
            <a:srgbClr val="3333FF">
              <a:alpha val="10000"/>
            </a:srgbClr>
          </a:solidFill>
          <a:ln w="12700">
            <a:noFill/>
          </a:ln>
          <a:scene3d>
            <a:camera prst="orthographicFront">
              <a:rot lat="20674214" lon="21158785" rev="2157722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Flussdiagramm: Prozess 60"/>
          <p:cNvSpPr/>
          <p:nvPr/>
        </p:nvSpPr>
        <p:spPr>
          <a:xfrm>
            <a:off x="2483768" y="1007362"/>
            <a:ext cx="4050204" cy="531674"/>
          </a:xfrm>
          <a:prstGeom prst="flowChartProcess">
            <a:avLst/>
          </a:prstGeom>
          <a:solidFill>
            <a:srgbClr val="3333FF">
              <a:alpha val="1000"/>
            </a:srgbClr>
          </a:solidFill>
          <a:ln w="12700">
            <a:noFill/>
          </a:ln>
          <a:scene3d>
            <a:camera prst="orthographicFront">
              <a:rot lat="20674214" lon="21158785" rev="2157722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2" name="Gerade Verbindung mit Pfeil 61"/>
          <p:cNvCxnSpPr/>
          <p:nvPr/>
        </p:nvCxnSpPr>
        <p:spPr>
          <a:xfrm rot="5400000">
            <a:off x="2159732" y="3248980"/>
            <a:ext cx="504057" cy="1588"/>
          </a:xfrm>
          <a:prstGeom prst="straightConnector1">
            <a:avLst/>
          </a:prstGeom>
          <a:ln>
            <a:solidFill>
              <a:srgbClr val="3333FF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Textfeld 62"/>
          <p:cNvSpPr txBox="1"/>
          <p:nvPr/>
        </p:nvSpPr>
        <p:spPr>
          <a:xfrm>
            <a:off x="1619672" y="306896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m</a:t>
            </a:r>
            <a:endParaRPr lang="de-DE" sz="1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4056"/>
          </a:xfrm>
        </p:spPr>
        <p:txBody>
          <a:bodyPr>
            <a:normAutofit fontScale="90000"/>
          </a:bodyPr>
          <a:lstStyle/>
          <a:p>
            <a:r>
              <a:rPr lang="de-DE" sz="2800" dirty="0" err="1" smtClean="0"/>
              <a:t>Hohenpeißenberg</a:t>
            </a:r>
            <a:r>
              <a:rPr lang="de-DE" sz="2800" dirty="0" smtClean="0"/>
              <a:t>, Germany</a:t>
            </a:r>
            <a:br>
              <a:rPr lang="de-DE" sz="2800" dirty="0" smtClean="0"/>
            </a:br>
            <a:endParaRPr lang="en-US" sz="18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539552" y="719892"/>
            <a:ext cx="4608512" cy="5229388"/>
            <a:chOff x="251520" y="791900"/>
            <a:chExt cx="4896544" cy="54454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7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791900"/>
              <a:ext cx="4896544" cy="3357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-2369" r="-28972"/>
            <a:stretch>
              <a:fillRect/>
            </a:stretch>
          </p:blipFill>
          <p:spPr bwMode="auto">
            <a:xfrm>
              <a:off x="251520" y="4077072"/>
              <a:ext cx="4896544" cy="2160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Textfeld 25"/>
          <p:cNvSpPr txBox="1"/>
          <p:nvPr/>
        </p:nvSpPr>
        <p:spPr>
          <a:xfrm>
            <a:off x="5508104" y="1916832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NO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</a:t>
            </a:r>
            <a:r>
              <a:rPr lang="de-DE" sz="2000" dirty="0" err="1" smtClean="0"/>
              <a:t>Profiles</a:t>
            </a:r>
            <a:r>
              <a:rPr lang="de-DE" sz="2000" dirty="0" smtClean="0"/>
              <a:t>, 8.7.2010</a:t>
            </a:r>
            <a:endParaRPr lang="de-DE" sz="2000" dirty="0"/>
          </a:p>
        </p:txBody>
      </p:sp>
      <p:sp>
        <p:nvSpPr>
          <p:cNvPr id="27" name="Textfeld 26"/>
          <p:cNvSpPr txBox="1"/>
          <p:nvPr/>
        </p:nvSpPr>
        <p:spPr>
          <a:xfrm>
            <a:off x="5508104" y="4479503"/>
            <a:ext cx="3100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NO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</a:t>
            </a:r>
            <a:r>
              <a:rPr lang="de-DE" sz="2000" dirty="0" err="1" smtClean="0"/>
              <a:t>Surface</a:t>
            </a:r>
            <a:r>
              <a:rPr lang="de-DE" sz="2000" dirty="0" smtClean="0"/>
              <a:t> Mixing Ratio</a:t>
            </a:r>
          </a:p>
          <a:p>
            <a:r>
              <a:rPr lang="de-DE" sz="2000" dirty="0" err="1" smtClean="0"/>
              <a:t>Comparison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in situ</a:t>
            </a:r>
            <a:endParaRPr lang="de-DE" sz="2000" dirty="0"/>
          </a:p>
        </p:txBody>
      </p:sp>
      <p:sp>
        <p:nvSpPr>
          <p:cNvPr id="8" name="Rechteck 7"/>
          <p:cNvSpPr/>
          <p:nvPr/>
        </p:nvSpPr>
        <p:spPr>
          <a:xfrm>
            <a:off x="5724128" y="5733256"/>
            <a:ext cx="3317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Sabrina Niebling, Diploma Thesis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576064"/>
          </a:xfrm>
        </p:spPr>
        <p:txBody>
          <a:bodyPr>
            <a:normAutofit/>
          </a:bodyPr>
          <a:lstStyle/>
          <a:p>
            <a:r>
              <a:rPr lang="de-DE" sz="2800" dirty="0" err="1" smtClean="0"/>
              <a:t>Hohenpeißenberg</a:t>
            </a:r>
            <a:r>
              <a:rPr lang="de-DE" sz="2800" dirty="0" smtClean="0"/>
              <a:t>, Germany</a:t>
            </a:r>
            <a:endParaRPr lang="en-US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University </a:t>
            </a:r>
            <a:r>
              <a:rPr lang="de-DE" dirty="0" err="1" smtClean="0"/>
              <a:t>of</a:t>
            </a:r>
            <a:r>
              <a:rPr lang="de-DE" dirty="0" smtClean="0"/>
              <a:t> Heidelberg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539552" y="836712"/>
            <a:ext cx="780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NO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</a:t>
            </a:r>
            <a:r>
              <a:rPr lang="de-DE" sz="2000" dirty="0" err="1" smtClean="0"/>
              <a:t>Surface</a:t>
            </a:r>
            <a:r>
              <a:rPr lang="de-DE" sz="2000" dirty="0" smtClean="0"/>
              <a:t> Mixing Ratio – </a:t>
            </a:r>
            <a:r>
              <a:rPr lang="de-DE" sz="2000" dirty="0" err="1" smtClean="0"/>
              <a:t>Comparison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in situ </a:t>
            </a:r>
            <a:r>
              <a:rPr lang="de-DE" sz="2000" dirty="0" err="1" smtClean="0"/>
              <a:t>measurements</a:t>
            </a:r>
            <a:endParaRPr lang="de-DE" sz="2000" dirty="0"/>
          </a:p>
        </p:txBody>
      </p:sp>
      <p:pic>
        <p:nvPicPr>
          <p:cNvPr id="258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268760"/>
            <a:ext cx="6048672" cy="464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2843808" y="5949280"/>
            <a:ext cx="3252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Sabrina Niebling, </a:t>
            </a:r>
            <a:r>
              <a:rPr lang="de-DE" dirty="0" err="1" smtClean="0"/>
              <a:t>Diploma</a:t>
            </a:r>
            <a:r>
              <a:rPr lang="de-DE" dirty="0" smtClean="0"/>
              <a:t> Thesis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de-DE" sz="2800" dirty="0" smtClean="0"/>
              <a:t>Zugspitze, Germany (2650 m </a:t>
            </a:r>
            <a:r>
              <a:rPr lang="de-DE" sz="2800" dirty="0" err="1" smtClean="0"/>
              <a:t>a.s.l</a:t>
            </a:r>
            <a:r>
              <a:rPr lang="de-DE" sz="2800" dirty="0" smtClean="0"/>
              <a:t>.)</a:t>
            </a:r>
            <a:endParaRPr lang="en-US" sz="1800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444208" y="1844825"/>
            <a:ext cx="2242592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smtClean="0"/>
              <a:t>Combination of measurements at Hohenpeißenberg and Zugspitze would allow to estimate vertical profiles both  in boundary layer and free troposphere.</a:t>
            </a:r>
            <a:endParaRPr lang="en-GB" sz="20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University </a:t>
            </a:r>
            <a:r>
              <a:rPr lang="de-DE" dirty="0" err="1" smtClean="0"/>
              <a:t>of</a:t>
            </a:r>
            <a:r>
              <a:rPr lang="de-DE" dirty="0" smtClean="0"/>
              <a:t> Heidelberg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827584" y="1146230"/>
            <a:ext cx="4842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NO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 </a:t>
            </a:r>
            <a:r>
              <a:rPr lang="de-DE" sz="1600" dirty="0" err="1" smtClean="0"/>
              <a:t>dSCDs</a:t>
            </a:r>
            <a:r>
              <a:rPr lang="de-DE" sz="1600" dirty="0" smtClean="0"/>
              <a:t> (relative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current</a:t>
            </a:r>
            <a:r>
              <a:rPr lang="de-DE" sz="1600" dirty="0" smtClean="0"/>
              <a:t> </a:t>
            </a:r>
            <a:r>
              <a:rPr lang="de-DE" sz="1600" dirty="0" err="1" smtClean="0"/>
              <a:t>zenith</a:t>
            </a:r>
            <a:r>
              <a:rPr lang="de-DE" sz="1600" dirty="0" smtClean="0"/>
              <a:t> </a:t>
            </a:r>
            <a:r>
              <a:rPr lang="de-DE" sz="1600" dirty="0" err="1" smtClean="0"/>
              <a:t>sky</a:t>
            </a:r>
            <a:r>
              <a:rPr lang="de-DE" sz="1600" dirty="0" smtClean="0"/>
              <a:t> </a:t>
            </a:r>
            <a:r>
              <a:rPr lang="de-DE" sz="1600" dirty="0" err="1" smtClean="0"/>
              <a:t>measurement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6" name="Rechteck 5"/>
          <p:cNvSpPr/>
          <p:nvPr/>
        </p:nvSpPr>
        <p:spPr>
          <a:xfrm>
            <a:off x="2843808" y="5949280"/>
            <a:ext cx="3266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Moritz </a:t>
            </a:r>
            <a:r>
              <a:rPr lang="de-DE" dirty="0" err="1" smtClean="0"/>
              <a:t>Jurgschat</a:t>
            </a:r>
            <a:r>
              <a:rPr lang="de-DE" dirty="0" smtClean="0"/>
              <a:t>, </a:t>
            </a:r>
            <a:r>
              <a:rPr lang="de-DE" dirty="0" err="1" smtClean="0"/>
              <a:t>Diploma</a:t>
            </a:r>
            <a:r>
              <a:rPr lang="de-DE" dirty="0" smtClean="0"/>
              <a:t> Thesis</a:t>
            </a:r>
            <a:endParaRPr lang="de-DE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484784"/>
            <a:ext cx="6192688" cy="413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Polarstern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979712" y="1628800"/>
            <a:ext cx="2314600" cy="5326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de-DE" dirty="0" smtClean="0"/>
              <a:t>IO</a:t>
            </a:r>
            <a:endParaRPr lang="de-DE" dirty="0"/>
          </a:p>
        </p:txBody>
      </p:sp>
      <p:pic>
        <p:nvPicPr>
          <p:cNvPr id="4" name="Picture 307" descr="D:\SOLAS OSC\io-alles-so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38" y="2269181"/>
            <a:ext cx="6250862" cy="3457574"/>
          </a:xfrm>
          <a:prstGeom prst="rect">
            <a:avLst/>
          </a:prstGeom>
          <a:noFill/>
        </p:spPr>
      </p:pic>
      <p:pic>
        <p:nvPicPr>
          <p:cNvPr id="16387" name="Picture 3" descr="C:\Users\ufriess\Documents\Projekte und Meetings\NORS\Meeting Brussels July 2012\hch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295632"/>
            <a:ext cx="2016224" cy="3437624"/>
          </a:xfrm>
          <a:prstGeom prst="rect">
            <a:avLst/>
          </a:prstGeom>
          <a:noFill/>
        </p:spPr>
      </p:pic>
      <p:sp>
        <p:nvSpPr>
          <p:cNvPr id="8" name="Inhaltsplatzhalter 6"/>
          <p:cNvSpPr txBox="1">
            <a:spLocks/>
          </p:cNvSpPr>
          <p:nvPr/>
        </p:nvSpPr>
        <p:spPr>
          <a:xfrm>
            <a:off x="6588224" y="1628800"/>
            <a:ext cx="2314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3200" noProof="0" dirty="0" smtClean="0">
                <a:solidFill>
                  <a:schemeClr val="tx2"/>
                </a:solidFill>
              </a:rPr>
              <a:t>HCHO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15816" y="4797152"/>
            <a:ext cx="2931464" cy="557570"/>
          </a:xfrm>
          <a:prstGeom prst="rect">
            <a:avLst/>
          </a:prstGeom>
          <a:noFill/>
        </p:spPr>
        <p:txBody>
          <a:bodyPr wrap="square" lIns="94979" tIns="47489" rIns="94979" bIns="47489" rtlCol="0">
            <a:spAutoFit/>
          </a:bodyPr>
          <a:lstStyle/>
          <a:p>
            <a:pPr algn="just"/>
            <a:r>
              <a:rPr lang="de-DE" sz="1000" b="0" dirty="0" err="1" smtClean="0">
                <a:solidFill>
                  <a:schemeClr val="tx1"/>
                </a:solidFill>
                <a:latin typeface="+mj-lt"/>
              </a:rPr>
              <a:t>Average</a:t>
            </a:r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000" b="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000" b="0" dirty="0" err="1" smtClean="0">
                <a:solidFill>
                  <a:schemeClr val="tx1"/>
                </a:solidFill>
                <a:latin typeface="+mj-lt"/>
              </a:rPr>
              <a:t>maximum</a:t>
            </a:r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000" b="0" dirty="0" err="1" smtClean="0">
                <a:solidFill>
                  <a:schemeClr val="tx1"/>
                </a:solidFill>
                <a:latin typeface="+mj-lt"/>
              </a:rPr>
              <a:t>values</a:t>
            </a:r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000" b="0" dirty="0" err="1" smtClean="0">
                <a:solidFill>
                  <a:schemeClr val="tx1"/>
                </a:solidFill>
                <a:latin typeface="+mj-lt"/>
              </a:rPr>
              <a:t>are</a:t>
            </a:r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000" b="0" dirty="0" err="1" smtClean="0">
                <a:solidFill>
                  <a:schemeClr val="tx1"/>
                </a:solidFill>
                <a:latin typeface="+mj-lt"/>
              </a:rPr>
              <a:t>plotted</a:t>
            </a:r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000" b="0" dirty="0" err="1" smtClean="0">
                <a:solidFill>
                  <a:schemeClr val="tx1"/>
                </a:solidFill>
                <a:latin typeface="+mj-lt"/>
              </a:rPr>
              <a:t>daily</a:t>
            </a:r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000" b="0" dirty="0" err="1" smtClean="0">
                <a:solidFill>
                  <a:schemeClr val="tx1"/>
                </a:solidFill>
                <a:latin typeface="+mj-lt"/>
              </a:rPr>
              <a:t>left</a:t>
            </a:r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000" b="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000" b="0" dirty="0" err="1" smtClean="0">
                <a:solidFill>
                  <a:schemeClr val="tx1"/>
                </a:solidFill>
                <a:latin typeface="+mj-lt"/>
              </a:rPr>
              <a:t>right</a:t>
            </a:r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000" b="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000" b="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000" b="0" dirty="0" err="1" smtClean="0">
                <a:solidFill>
                  <a:schemeClr val="tx1"/>
                </a:solidFill>
                <a:latin typeface="+mj-lt"/>
              </a:rPr>
              <a:t>cruise</a:t>
            </a:r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000" b="0" dirty="0" err="1" smtClean="0">
                <a:solidFill>
                  <a:schemeClr val="tx1"/>
                </a:solidFill>
                <a:latin typeface="+mj-lt"/>
              </a:rPr>
              <a:t>track</a:t>
            </a:r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de-DE" sz="1000" b="0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 ANT27/ARK25 </a:t>
            </a:r>
            <a:r>
              <a:rPr lang="de-DE" sz="1000" b="0" dirty="0" err="1" smtClean="0">
                <a:solidFill>
                  <a:schemeClr val="tx1"/>
                </a:solidFill>
                <a:latin typeface="+mj-lt"/>
              </a:rPr>
              <a:t>only</a:t>
            </a:r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000" b="0" dirty="0" err="1" smtClean="0">
                <a:solidFill>
                  <a:schemeClr val="tx1"/>
                </a:solidFill>
                <a:latin typeface="+mj-lt"/>
              </a:rPr>
              <a:t>daily</a:t>
            </a:r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000" b="0" dirty="0" err="1" smtClean="0">
                <a:solidFill>
                  <a:schemeClr val="tx1"/>
                </a:solidFill>
                <a:latin typeface="+mj-lt"/>
              </a:rPr>
              <a:t>averages</a:t>
            </a:r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000" b="0" dirty="0" err="1" smtClean="0">
                <a:solidFill>
                  <a:schemeClr val="tx1"/>
                </a:solidFill>
                <a:latin typeface="+mj-lt"/>
              </a:rPr>
              <a:t>are</a:t>
            </a:r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000" b="0" dirty="0" err="1" smtClean="0">
                <a:solidFill>
                  <a:schemeClr val="tx1"/>
                </a:solidFill>
                <a:latin typeface="+mj-lt"/>
              </a:rPr>
              <a:t>shown</a:t>
            </a:r>
            <a:r>
              <a:rPr lang="de-DE" sz="1000" b="0" dirty="0" smtClean="0">
                <a:solidFill>
                  <a:schemeClr val="tx1"/>
                </a:solidFill>
                <a:latin typeface="+mj-lt"/>
              </a:rPr>
              <a:t>.</a:t>
            </a:r>
            <a:endParaRPr lang="de-DE" sz="1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457104" y="5949280"/>
            <a:ext cx="3658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Johannes Lampel &amp; Katja </a:t>
            </a:r>
            <a:r>
              <a:rPr lang="en-GB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Großmann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Status of the IUPHD Ground-Based Network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Profile retrieval algorithm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Selected Results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Technical Issues: NORS Data format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t="-10091" b="-9413"/>
          <a:stretch>
            <a:fillRect/>
          </a:stretch>
        </p:blipFill>
        <p:spPr bwMode="auto">
          <a:xfrm>
            <a:off x="453477" y="1196752"/>
            <a:ext cx="8078963" cy="4875043"/>
          </a:xfrm>
          <a:prstGeom prst="ellipse">
            <a:avLst/>
          </a:prstGeom>
          <a:ln w="12700" cap="rnd">
            <a:noFill/>
            <a:prstDash val="solid"/>
          </a:ln>
          <a:effectLst/>
          <a:scene3d>
            <a:camera prst="perspectiveFront" fov="5400000"/>
            <a:lightRig rig="twoPt" dir="t"/>
          </a:scene3d>
          <a:sp3d extrusionH="25400" prstMaterial="metal">
            <a:bevelT/>
            <a:bevelB/>
            <a:extrusionClr>
              <a:srgbClr val="000000"/>
            </a:extrusionClr>
          </a:sp3d>
        </p:spPr>
      </p:pic>
      <p:sp>
        <p:nvSpPr>
          <p:cNvPr id="33" name="Titel 3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The IUPHD MAX-DOAS </a:t>
            </a:r>
            <a:r>
              <a:rPr lang="de-DE" sz="3200" dirty="0" err="1" smtClean="0"/>
              <a:t>Ground-Based</a:t>
            </a:r>
            <a:r>
              <a:rPr lang="de-DE" sz="3200" dirty="0" smtClean="0"/>
              <a:t> Network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3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The IUPHD MAX-DOAS Ground-Based Network</a:t>
            </a:r>
            <a:br>
              <a:rPr lang="en-GB" sz="3200" dirty="0" smtClean="0"/>
            </a:br>
            <a:r>
              <a:rPr lang="en-GB" sz="3200" dirty="0" smtClean="0"/>
              <a:t>- Status -</a:t>
            </a:r>
            <a:endParaRPr lang="en-GB" sz="32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Alert, Canada: </a:t>
            </a:r>
          </a:p>
          <a:p>
            <a:pPr lvl="1"/>
            <a:r>
              <a:rPr lang="en-GB" dirty="0" smtClean="0"/>
              <a:t>Operated in collaboration with Environment Canada</a:t>
            </a:r>
          </a:p>
          <a:p>
            <a:pPr lvl="1"/>
            <a:r>
              <a:rPr lang="en-GB" dirty="0" smtClean="0"/>
              <a:t>Instrument installed in 2008</a:t>
            </a:r>
          </a:p>
          <a:p>
            <a:pPr lvl="1"/>
            <a:r>
              <a:rPr lang="en-GB" dirty="0" smtClean="0"/>
              <a:t>Various instrumental problems since then</a:t>
            </a:r>
          </a:p>
          <a:p>
            <a:pPr lvl="1"/>
            <a:r>
              <a:rPr lang="en-GB" dirty="0" smtClean="0"/>
              <a:t>Instrument shipped to Heidelberg for maintenance in Autumn 2011</a:t>
            </a:r>
          </a:p>
          <a:p>
            <a:pPr lvl="1"/>
            <a:r>
              <a:rPr lang="en-GB" dirty="0" smtClean="0"/>
              <a:t>Now continuously operational </a:t>
            </a:r>
          </a:p>
          <a:p>
            <a:r>
              <a:rPr lang="en-GB" dirty="0" err="1" smtClean="0"/>
              <a:t>Hohenpeißenberg</a:t>
            </a:r>
            <a:r>
              <a:rPr lang="en-GB" dirty="0" smtClean="0"/>
              <a:t>, Germany:</a:t>
            </a:r>
          </a:p>
          <a:p>
            <a:pPr lvl="1"/>
            <a:r>
              <a:rPr lang="en-GB" dirty="0" smtClean="0"/>
              <a:t>Operated in collaboration with German Weather Service (DWD)</a:t>
            </a:r>
          </a:p>
          <a:p>
            <a:pPr lvl="1"/>
            <a:r>
              <a:rPr lang="en-GB" dirty="0" smtClean="0"/>
              <a:t>New instrument operational since 2008</a:t>
            </a:r>
          </a:p>
          <a:p>
            <a:pPr lvl="1"/>
            <a:r>
              <a:rPr lang="en-GB" dirty="0" smtClean="0"/>
              <a:t>2D scanner</a:t>
            </a:r>
          </a:p>
          <a:p>
            <a:pPr lvl="1"/>
            <a:r>
              <a:rPr lang="en-GB" dirty="0" smtClean="0"/>
              <a:t>Extended measurement geometry with direct sunlight and </a:t>
            </a:r>
            <a:r>
              <a:rPr lang="en-GB" dirty="0" err="1" smtClean="0"/>
              <a:t>almucantar</a:t>
            </a:r>
            <a:r>
              <a:rPr lang="en-GB" dirty="0" smtClean="0"/>
              <a:t> measurements since March 2012</a:t>
            </a:r>
          </a:p>
          <a:p>
            <a:pPr lvl="1"/>
            <a:r>
              <a:rPr lang="en-GB" dirty="0" smtClean="0"/>
              <a:t>Unfortunately, our Diploma student abandoned...</a:t>
            </a:r>
          </a:p>
          <a:p>
            <a:pPr lvl="1"/>
            <a:r>
              <a:rPr lang="en-GB" dirty="0" smtClean="0"/>
              <a:t>DWD plans to employ a </a:t>
            </a:r>
            <a:r>
              <a:rPr lang="en-GB" dirty="0" err="1" smtClean="0"/>
              <a:t>postdoc</a:t>
            </a:r>
            <a:r>
              <a:rPr lang="en-GB" dirty="0" smtClean="0"/>
              <a:t> for the MAX-DOAS this year</a:t>
            </a:r>
          </a:p>
          <a:p>
            <a:r>
              <a:rPr lang="en-GB" dirty="0" smtClean="0"/>
              <a:t>Zugspitze, Germany:</a:t>
            </a:r>
          </a:p>
          <a:p>
            <a:pPr lvl="1"/>
            <a:r>
              <a:rPr lang="en-GB" dirty="0" smtClean="0"/>
              <a:t>Operated in collaboration with DLR</a:t>
            </a:r>
          </a:p>
          <a:p>
            <a:pPr lvl="1"/>
            <a:r>
              <a:rPr lang="en-GB" dirty="0" smtClean="0"/>
              <a:t>MAX-DOAS measurements since January 2001</a:t>
            </a:r>
          </a:p>
          <a:p>
            <a:pPr lvl="1"/>
            <a:r>
              <a:rPr lang="en-GB" dirty="0" smtClean="0"/>
              <a:t>High altitude station (2650 m </a:t>
            </a:r>
            <a:r>
              <a:rPr lang="en-GB" dirty="0" err="1" smtClean="0"/>
              <a:t>asl</a:t>
            </a:r>
            <a:r>
              <a:rPr lang="en-GB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3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The IUPHD MAX-DOAS Ground-Based Network</a:t>
            </a:r>
            <a:br>
              <a:rPr lang="en-GB" sz="3200" dirty="0" smtClean="0"/>
            </a:br>
            <a:r>
              <a:rPr lang="en-GB" sz="3200" dirty="0" smtClean="0"/>
              <a:t>- Status -</a:t>
            </a:r>
            <a:endParaRPr lang="en-GB" sz="32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Cape Verde:</a:t>
            </a:r>
          </a:p>
          <a:p>
            <a:pPr lvl="1"/>
            <a:r>
              <a:rPr lang="en-GB" dirty="0" smtClean="0"/>
              <a:t>Measurements since 2006 with varying quality</a:t>
            </a:r>
          </a:p>
          <a:p>
            <a:r>
              <a:rPr lang="en-GB" dirty="0" smtClean="0"/>
              <a:t>Suriname:</a:t>
            </a:r>
          </a:p>
          <a:p>
            <a:pPr lvl="1"/>
            <a:r>
              <a:rPr lang="en-GB" dirty="0" smtClean="0"/>
              <a:t>MAX-DOAS measurements since 2002</a:t>
            </a:r>
          </a:p>
          <a:p>
            <a:pPr lvl="1"/>
            <a:r>
              <a:rPr lang="en-GB" dirty="0" smtClean="0"/>
              <a:t>Improved entrance optics installed in 2009</a:t>
            </a:r>
          </a:p>
          <a:p>
            <a:r>
              <a:rPr lang="en-GB" dirty="0" err="1" smtClean="0"/>
              <a:t>Neumayer</a:t>
            </a:r>
            <a:r>
              <a:rPr lang="en-GB" dirty="0" smtClean="0"/>
              <a:t> Station, Antarctica:</a:t>
            </a:r>
          </a:p>
          <a:p>
            <a:pPr lvl="1"/>
            <a:r>
              <a:rPr lang="en-GB" dirty="0" smtClean="0"/>
              <a:t>Continuous operation since 1999</a:t>
            </a:r>
          </a:p>
          <a:p>
            <a:pPr lvl="1"/>
            <a:r>
              <a:rPr lang="en-GB" dirty="0" smtClean="0"/>
              <a:t>Initially zenith-sky only, MAX-DOAS telescope installed in 2005</a:t>
            </a:r>
          </a:p>
          <a:p>
            <a:pPr lvl="1"/>
            <a:r>
              <a:rPr lang="en-GB" dirty="0" smtClean="0"/>
              <a:t>Re-analysis of complete time series with current NDACC recommendations in progress</a:t>
            </a:r>
          </a:p>
          <a:p>
            <a:r>
              <a:rPr lang="en-GB" dirty="0" smtClean="0"/>
              <a:t>Arrival Heights, Antarctica:</a:t>
            </a:r>
          </a:p>
          <a:p>
            <a:pPr lvl="1"/>
            <a:r>
              <a:rPr lang="en-GB" dirty="0" smtClean="0"/>
              <a:t>In cooperation with NIWA Lauder</a:t>
            </a:r>
          </a:p>
          <a:p>
            <a:pPr lvl="1"/>
            <a:r>
              <a:rPr lang="en-GB" dirty="0" smtClean="0"/>
              <a:t>Continuous MAX-DOAS measurements since 1998</a:t>
            </a:r>
          </a:p>
          <a:p>
            <a:pPr lvl="1"/>
            <a:r>
              <a:rPr lang="en-GB" dirty="0" smtClean="0"/>
              <a:t>Re-analysis of complete time series with current NDACC recommendations in progress</a:t>
            </a:r>
          </a:p>
          <a:p>
            <a:r>
              <a:rPr lang="en-GB" dirty="0" err="1" smtClean="0"/>
              <a:t>Polarstern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Permanently installed MAX-DOAS instrument</a:t>
            </a:r>
          </a:p>
          <a:p>
            <a:pPr lvl="1"/>
            <a:r>
              <a:rPr lang="en-GB" dirty="0" smtClean="0"/>
              <a:t>Currently operating without any problems (after maintenance in Autumn 2011)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3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Aerosol and Trace Gas Profile Retrieval Algorithm</a:t>
            </a:r>
            <a:br>
              <a:rPr lang="en-GB" sz="2800" dirty="0" smtClean="0"/>
            </a:br>
            <a:r>
              <a:rPr lang="en-GB" sz="2800" dirty="0" smtClean="0"/>
              <a:t>- Selami Yilmaz -</a:t>
            </a:r>
            <a:endParaRPr lang="en-GB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39552" y="2204864"/>
            <a:ext cx="3960440" cy="3340968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Aerosol and trace gas vertical profile inversion algorithms.</a:t>
            </a:r>
          </a:p>
          <a:p>
            <a:r>
              <a:rPr lang="en-GB" sz="2400" dirty="0" smtClean="0"/>
              <a:t>Based on optimal estimation, with SCIATRAN (IUP Bremen) as forward model</a:t>
            </a:r>
          </a:p>
          <a:p>
            <a:r>
              <a:rPr lang="en-GB" sz="2400" dirty="0" smtClean="0"/>
              <a:t>New version with user-friendly interface recently released</a:t>
            </a:r>
          </a:p>
          <a:p>
            <a:r>
              <a:rPr lang="en-GB" sz="2400" dirty="0" smtClean="0"/>
              <a:t>Runs on IDL virtual machine</a:t>
            </a:r>
          </a:p>
          <a:p>
            <a:pPr lvl="1"/>
            <a:endParaRPr lang="en-GB" sz="20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860032" y="1772816"/>
            <a:ext cx="4032448" cy="4464496"/>
            <a:chOff x="5220072" y="1710506"/>
            <a:chExt cx="3124200" cy="3643681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20072" y="1710506"/>
              <a:ext cx="3124200" cy="1214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20072" y="2924944"/>
              <a:ext cx="3124200" cy="1214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20072" y="4139749"/>
              <a:ext cx="3124200" cy="1214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hteck 7"/>
          <p:cNvSpPr/>
          <p:nvPr/>
        </p:nvSpPr>
        <p:spPr>
          <a:xfrm>
            <a:off x="5292080" y="1412776"/>
            <a:ext cx="345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EUCAARI Campaign, </a:t>
            </a:r>
            <a:r>
              <a:rPr lang="en-GB" sz="16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Cabauw</a:t>
            </a:r>
            <a:r>
              <a:rPr lang="en-GB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, 2008</a:t>
            </a:r>
            <a:endParaRPr lang="de-D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803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2800" dirty="0" smtClean="0"/>
              <a:t>OASIS-Barrow 2009, Alaska</a:t>
            </a:r>
            <a:br>
              <a:rPr lang="de-DE" sz="2800" dirty="0" smtClean="0"/>
            </a:br>
            <a:r>
              <a:rPr lang="de-DE" sz="2800" dirty="0" smtClean="0"/>
              <a:t>Aerosol </a:t>
            </a:r>
            <a:r>
              <a:rPr lang="de-DE" sz="2800" dirty="0" err="1"/>
              <a:t>Extinction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MAX-DOAS</a:t>
            </a:r>
            <a:br>
              <a:rPr lang="de-DE" sz="2800" dirty="0"/>
            </a:br>
            <a:r>
              <a:rPr lang="de-DE" sz="2800" dirty="0"/>
              <a:t>- </a:t>
            </a:r>
            <a:r>
              <a:rPr lang="de-DE" sz="2800" dirty="0" err="1"/>
              <a:t>Comparison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smtClean="0"/>
              <a:t>ARM </a:t>
            </a:r>
            <a:r>
              <a:rPr lang="de-DE" sz="2800" dirty="0" err="1" smtClean="0"/>
              <a:t>Ceilometer</a:t>
            </a:r>
            <a:r>
              <a:rPr lang="de-DE" sz="2800" dirty="0" smtClean="0"/>
              <a:t> </a:t>
            </a:r>
            <a:r>
              <a:rPr lang="de-DE" sz="2800" dirty="0"/>
              <a:t>-</a:t>
            </a:r>
          </a:p>
        </p:txBody>
      </p:sp>
      <p:grpSp>
        <p:nvGrpSpPr>
          <p:cNvPr id="2" name="Gruppieren 6"/>
          <p:cNvGrpSpPr/>
          <p:nvPr/>
        </p:nvGrpSpPr>
        <p:grpSpPr>
          <a:xfrm>
            <a:off x="166241" y="828229"/>
            <a:ext cx="8366199" cy="5121051"/>
            <a:chOff x="22225" y="684213"/>
            <a:chExt cx="8942388" cy="5840412"/>
          </a:xfrm>
        </p:grpSpPr>
        <p:sp>
          <p:nvSpPr>
            <p:cNvPr id="240642" name="Text Box 7"/>
            <p:cNvSpPr txBox="1">
              <a:spLocks noChangeArrowheads="1"/>
            </p:cNvSpPr>
            <p:nvPr/>
          </p:nvSpPr>
          <p:spPr bwMode="auto">
            <a:xfrm rot="-5400000">
              <a:off x="-87312" y="4691062"/>
              <a:ext cx="9271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000"/>
                <a:t>MAX-</a:t>
              </a:r>
              <a:br>
                <a:rPr lang="de-DE" sz="2000"/>
              </a:br>
              <a:r>
                <a:rPr lang="de-DE" sz="2000"/>
                <a:t>DOAS</a:t>
              </a:r>
            </a:p>
          </p:txBody>
        </p:sp>
        <p:sp>
          <p:nvSpPr>
            <p:cNvPr id="240643" name="Text Box 8"/>
            <p:cNvSpPr txBox="1">
              <a:spLocks noChangeArrowheads="1"/>
            </p:cNvSpPr>
            <p:nvPr/>
          </p:nvSpPr>
          <p:spPr bwMode="auto">
            <a:xfrm rot="-5400000">
              <a:off x="-293687" y="1584325"/>
              <a:ext cx="1509712" cy="87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000"/>
                <a:t>Ceilometer</a:t>
              </a:r>
              <a:br>
                <a:rPr lang="de-DE" sz="2000"/>
              </a:br>
              <a:r>
                <a:rPr lang="de-DE" sz="2000"/>
                <a:t>Original</a:t>
              </a:r>
              <a:br>
                <a:rPr lang="de-DE" sz="2000"/>
              </a:br>
              <a:r>
                <a:rPr lang="de-DE" sz="1100"/>
                <a:t>(ARM, 30 m grid)</a:t>
              </a:r>
              <a:endParaRPr lang="de-DE" sz="2000"/>
            </a:p>
          </p:txBody>
        </p:sp>
        <p:sp>
          <p:nvSpPr>
            <p:cNvPr id="240644" name="Text Box 9"/>
            <p:cNvSpPr txBox="1">
              <a:spLocks noChangeArrowheads="1"/>
            </p:cNvSpPr>
            <p:nvPr/>
          </p:nvSpPr>
          <p:spPr bwMode="auto">
            <a:xfrm rot="-5400000">
              <a:off x="-349250" y="3152775"/>
              <a:ext cx="15049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000"/>
                <a:t>Ceilometer</a:t>
              </a:r>
              <a:br>
                <a:rPr lang="de-DE" sz="2000"/>
              </a:br>
              <a:r>
                <a:rPr lang="de-DE" sz="1200"/>
                <a:t>Degraded to MAX-</a:t>
              </a:r>
              <a:br>
                <a:rPr lang="de-DE" sz="1200"/>
              </a:br>
              <a:r>
                <a:rPr lang="de-DE" sz="1200"/>
                <a:t>DOAS resolution</a:t>
              </a:r>
            </a:p>
          </p:txBody>
        </p:sp>
        <p:pic>
          <p:nvPicPr>
            <p:cNvPr id="24064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0550" y="684213"/>
              <a:ext cx="8374063" cy="5840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hteck 7"/>
          <p:cNvSpPr/>
          <p:nvPr/>
        </p:nvSpPr>
        <p:spPr>
          <a:xfrm>
            <a:off x="1187624" y="6021288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Frieß et al., JGR, 2011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8032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sz="2000" dirty="0"/>
              <a:t>OASIS-Barrow 2009, Alaska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Aerosol Optical </a:t>
            </a:r>
            <a:r>
              <a:rPr lang="de-DE" sz="2800" dirty="0" err="1" smtClean="0"/>
              <a:t>Depth</a:t>
            </a:r>
            <a:r>
              <a:rPr lang="de-DE" sz="2800" dirty="0" smtClean="0"/>
              <a:t> </a:t>
            </a:r>
            <a:r>
              <a:rPr lang="de-DE" sz="2800" dirty="0" err="1"/>
              <a:t>from</a:t>
            </a:r>
            <a:r>
              <a:rPr lang="de-DE" sz="2800" dirty="0"/>
              <a:t> MAX-DOAS</a:t>
            </a:r>
            <a:br>
              <a:rPr lang="de-DE" sz="2800" dirty="0"/>
            </a:br>
            <a:r>
              <a:rPr lang="de-DE" sz="2800" dirty="0"/>
              <a:t>- </a:t>
            </a:r>
            <a:r>
              <a:rPr lang="de-DE" sz="2800" dirty="0" err="1"/>
              <a:t>Comparison</a:t>
            </a:r>
            <a:r>
              <a:rPr lang="de-DE" sz="2800" dirty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ARM Sun Photometer-</a:t>
            </a:r>
            <a:endParaRPr lang="de-DE" sz="2800" dirty="0"/>
          </a:p>
        </p:txBody>
      </p:sp>
      <p:graphicFrame>
        <p:nvGraphicFramePr>
          <p:cNvPr id="237571" name="Object 3"/>
          <p:cNvGraphicFramePr>
            <a:graphicFrameLocks noChangeAspect="1"/>
          </p:cNvGraphicFramePr>
          <p:nvPr/>
        </p:nvGraphicFramePr>
        <p:xfrm>
          <a:off x="276263" y="764704"/>
          <a:ext cx="8256177" cy="5760690"/>
        </p:xfrm>
        <a:graphic>
          <a:graphicData uri="http://schemas.openxmlformats.org/presentationml/2006/ole">
            <p:oleObj spid="_x0000_s20482" name="Graph" r:id="rId4" imgW="4150080" imgH="289548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5175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dirty="0" smtClean="0"/>
              <a:t>Barrow 2009 - </a:t>
            </a:r>
            <a:r>
              <a:rPr lang="de-DE" sz="3600" dirty="0" err="1" smtClean="0"/>
              <a:t>Results</a:t>
            </a:r>
            <a:endParaRPr lang="de-DE" sz="36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 l="3470" t="18980" b="22696"/>
          <a:stretch>
            <a:fillRect/>
          </a:stretch>
        </p:blipFill>
        <p:spPr bwMode="auto">
          <a:xfrm>
            <a:off x="592215" y="836712"/>
            <a:ext cx="8012233" cy="50405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Bildschirmpräsentation (4:3)</PresentationFormat>
  <Paragraphs>95</Paragraphs>
  <Slides>15</Slides>
  <Notes>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Larissa-Design</vt:lpstr>
      <vt:lpstr>Graph</vt:lpstr>
      <vt:lpstr>IUP Heidelberg Status of Ground-Based Network</vt:lpstr>
      <vt:lpstr>Contents</vt:lpstr>
      <vt:lpstr>The IUPHD MAX-DOAS Ground-Based Network</vt:lpstr>
      <vt:lpstr>The IUPHD MAX-DOAS Ground-Based Network - Status -</vt:lpstr>
      <vt:lpstr>The IUPHD MAX-DOAS Ground-Based Network - Status -</vt:lpstr>
      <vt:lpstr>Aerosol and Trace Gas Profile Retrieval Algorithm - Selami Yilmaz -</vt:lpstr>
      <vt:lpstr>OASIS-Barrow 2009, Alaska Aerosol Extinction from MAX-DOAS - Comparison with ARM Ceilometer -</vt:lpstr>
      <vt:lpstr>OASIS-Barrow 2009, Alaska  Aerosol Optical Depth from MAX-DOAS - Comparison with ARM Sun Photometer-</vt:lpstr>
      <vt:lpstr>Barrow 2009 - Results</vt:lpstr>
      <vt:lpstr>Comparison of BrO  measured by LP-DOAS and CIMS (Chemical Ionisation Mass Spectrometry)</vt:lpstr>
      <vt:lpstr>Hohenpeißenberg, Germany</vt:lpstr>
      <vt:lpstr>Hohenpeißenberg, Germany </vt:lpstr>
      <vt:lpstr>Hohenpeißenberg, Germany</vt:lpstr>
      <vt:lpstr>Zugspitze, Germany (2650 m a.s.l.)</vt:lpstr>
      <vt:lpstr>Polarstern Measurements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ufriess</dc:creator>
  <cp:lastModifiedBy>ufriess</cp:lastModifiedBy>
  <cp:revision>77</cp:revision>
  <dcterms:created xsi:type="dcterms:W3CDTF">2012-06-27T12:11:08Z</dcterms:created>
  <dcterms:modified xsi:type="dcterms:W3CDTF">2012-07-03T11:56:36Z</dcterms:modified>
</cp:coreProperties>
</file>